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2" r:id="rId4"/>
    <p:sldId id="286" r:id="rId5"/>
    <p:sldId id="258" r:id="rId6"/>
    <p:sldId id="259" r:id="rId7"/>
    <p:sldId id="260" r:id="rId8"/>
    <p:sldId id="261" r:id="rId9"/>
    <p:sldId id="262" r:id="rId10"/>
    <p:sldId id="263" r:id="rId11"/>
    <p:sldId id="265" r:id="rId12"/>
    <p:sldId id="264" r:id="rId13"/>
    <p:sldId id="266" r:id="rId14"/>
    <p:sldId id="267" r:id="rId15"/>
    <p:sldId id="268" r:id="rId16"/>
    <p:sldId id="269" r:id="rId17"/>
    <p:sldId id="285" r:id="rId18"/>
    <p:sldId id="284" r:id="rId19"/>
    <p:sldId id="270" r:id="rId20"/>
    <p:sldId id="279" r:id="rId21"/>
    <p:sldId id="273" r:id="rId22"/>
    <p:sldId id="276" r:id="rId23"/>
    <p:sldId id="272" r:id="rId24"/>
    <p:sldId id="274" r:id="rId25"/>
    <p:sldId id="275" r:id="rId26"/>
    <p:sldId id="277" r:id="rId27"/>
    <p:sldId id="278" r:id="rId28"/>
    <p:sldId id="280" r:id="rId29"/>
    <p:sldId id="283" r:id="rId30"/>
    <p:sldId id="287" r:id="rId31"/>
    <p:sldId id="289" r:id="rId32"/>
    <p:sldId id="288"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00"/>
    <a:srgbClr val="0033CC"/>
    <a:srgbClr val="F8F8F8"/>
    <a:srgbClr val="000000"/>
    <a:srgbClr val="009900"/>
    <a:srgbClr val="33333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400" autoAdjust="0"/>
  </p:normalViewPr>
  <p:slideViewPr>
    <p:cSldViewPr>
      <p:cViewPr varScale="1">
        <p:scale>
          <a:sx n="61" d="100"/>
          <a:sy n="61" d="100"/>
        </p:scale>
        <p:origin x="144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EC735A3-0B5F-4432-99AD-BD3C3418ED6A}" type="slidenum">
              <a:rPr lang="en-US"/>
              <a:pPr>
                <a:defRPr/>
              </a:pPr>
              <a:t>‹#›</a:t>
            </a:fld>
            <a:endParaRPr lang="en-US"/>
          </a:p>
        </p:txBody>
      </p:sp>
    </p:spTree>
    <p:extLst>
      <p:ext uri="{BB962C8B-B14F-4D97-AF65-F5344CB8AC3E}">
        <p14:creationId xmlns:p14="http://schemas.microsoft.com/office/powerpoint/2010/main" val="1402289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a:t>Instructional Approach(s): The teacher should introduce the essential question and the standard that aligns to the essential question</a:t>
            </a:r>
          </a:p>
          <a:p>
            <a:endParaRPr lang="en-US" altLang="en-US"/>
          </a:p>
        </p:txBody>
      </p:sp>
      <p:sp>
        <p:nvSpPr>
          <p:cNvPr id="3686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12ACAC9-C93D-4C82-AB2C-09DD415748DD}" type="slidenum">
              <a:rPr lang="en-US" altLang="en-US" sz="1200" smtClean="0"/>
              <a:pPr eaLnBrk="1" hangingPunct="1"/>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p:txBody>
      </p:sp>
      <p:sp>
        <p:nvSpPr>
          <p:cNvPr id="4403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74A661B-0DBA-419D-9F6F-6875555E0B94}" type="slidenum">
              <a:rPr lang="en-US" altLang="en-US" sz="1200" smtClean="0"/>
              <a:pPr eaLnBrk="1" hangingPunct="1"/>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dirty="0"/>
              <a:t>Instructional Approach(s): The teacher should pose</a:t>
            </a:r>
            <a:r>
              <a:rPr lang="en-US" altLang="en-US" baseline="0" dirty="0"/>
              <a:t> the question to the class or call on students to answer the question.</a:t>
            </a:r>
            <a:endParaRPr lang="en-US" altLang="en-US" dirty="0"/>
          </a:p>
          <a:p>
            <a:endParaRPr lang="en-US" altLang="en-US" dirty="0"/>
          </a:p>
        </p:txBody>
      </p:sp>
      <p:sp>
        <p:nvSpPr>
          <p:cNvPr id="4506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EE727BB-2901-4DE8-A1EE-6694B307A533}" type="slidenum">
              <a:rPr lang="en-US" altLang="en-US" sz="1200" smtClean="0"/>
              <a:pPr eaLnBrk="1" hangingPunct="1"/>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4608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4889E0B-5541-417D-83BD-AFCA6FCC468B}" type="slidenum">
              <a:rPr lang="en-US" altLang="en-US" sz="1200" smtClean="0"/>
              <a:pPr eaLnBrk="1" hangingPunct="1"/>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animated slide.</a:t>
            </a:r>
            <a:endParaRPr lang="en-US" dirty="0"/>
          </a:p>
        </p:txBody>
      </p:sp>
      <p:sp>
        <p:nvSpPr>
          <p:cNvPr id="4" name="Slide Number Placeholder 3"/>
          <p:cNvSpPr>
            <a:spLocks noGrp="1"/>
          </p:cNvSpPr>
          <p:nvPr>
            <p:ph type="sldNum" sz="quarter" idx="10"/>
          </p:nvPr>
        </p:nvSpPr>
        <p:spPr/>
        <p:txBody>
          <a:bodyPr/>
          <a:lstStyle/>
          <a:p>
            <a:pPr>
              <a:defRPr/>
            </a:pPr>
            <a:fld id="{7EC735A3-0B5F-4432-99AD-BD3C3418ED6A}" type="slidenum">
              <a:rPr lang="en-US" smtClean="0"/>
              <a:pPr>
                <a:defRPr/>
              </a:pPr>
              <a:t>14</a:t>
            </a:fld>
            <a:endParaRPr lang="en-US"/>
          </a:p>
        </p:txBody>
      </p:sp>
    </p:spTree>
    <p:extLst>
      <p:ext uri="{BB962C8B-B14F-4D97-AF65-F5344CB8AC3E}">
        <p14:creationId xmlns:p14="http://schemas.microsoft.com/office/powerpoint/2010/main" val="182404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dirty="0"/>
              <a:t>Instructional Approach(s): The teacher should present the information on the animated</a:t>
            </a:r>
            <a:r>
              <a:rPr lang="en-US" altLang="en-US" baseline="0" dirty="0"/>
              <a:t> </a:t>
            </a:r>
            <a:r>
              <a:rPr lang="en-US" altLang="en-US" dirty="0"/>
              <a:t>slide while the students record the important information on their notes.</a:t>
            </a:r>
          </a:p>
          <a:p>
            <a:endParaRPr lang="en-US" altLang="en-US" dirty="0"/>
          </a:p>
        </p:txBody>
      </p:sp>
      <p:sp>
        <p:nvSpPr>
          <p:cNvPr id="4710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2FEA12-B6A1-40B7-919F-7888E038113E}" type="slidenum">
              <a:rPr lang="en-US" altLang="en-US" sz="1200" smtClean="0"/>
              <a:pPr eaLnBrk="1" hangingPunct="1"/>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a:t>Instructional Approach(s): The teacher should present the information on the animated slide while the students record the important information on their notes.</a:t>
            </a:r>
          </a:p>
          <a:p>
            <a:endParaRPr lang="en-US" altLang="en-US" dirty="0"/>
          </a:p>
        </p:txBody>
      </p:sp>
      <p:sp>
        <p:nvSpPr>
          <p:cNvPr id="4813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8C108BF-E429-492A-AE1B-336E0BDD0AB7}" type="slidenum">
              <a:rPr lang="en-US" altLang="en-US" sz="1200" smtClean="0"/>
              <a:pPr eaLnBrk="1" hangingPunct="1"/>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4915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6731052-4FA8-4D30-8E39-40B594D09CA9}" type="slidenum">
              <a:rPr lang="en-US" altLang="en-US" sz="1200" smtClean="0"/>
              <a:pPr eaLnBrk="1" hangingPunct="1"/>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dirty="0"/>
              <a:t>Instructional Approach(s): </a:t>
            </a:r>
            <a:r>
              <a:rPr lang="en-US" altLang="en-US" dirty="0">
                <a:solidFill>
                  <a:srgbClr val="000099"/>
                </a:solidFill>
              </a:rPr>
              <a:t>Use the QR Code activity to introduce the relationship between kinetic energy and potential energy</a:t>
            </a:r>
            <a:r>
              <a:rPr lang="en-US" altLang="en-US" baseline="0" dirty="0">
                <a:solidFill>
                  <a:srgbClr val="000099"/>
                </a:solidFill>
              </a:rPr>
              <a:t> </a:t>
            </a:r>
            <a:r>
              <a:rPr lang="en-US" altLang="en-US" dirty="0"/>
              <a:t>[linked on the resource page].</a:t>
            </a:r>
            <a:r>
              <a:rPr lang="en-US" altLang="en-US" baseline="0" dirty="0"/>
              <a:t> </a:t>
            </a:r>
            <a:endParaRPr lang="en-US" altLang="en-US" dirty="0"/>
          </a:p>
          <a:p>
            <a:endParaRPr lang="en-US" altLang="en-US" dirty="0"/>
          </a:p>
        </p:txBody>
      </p:sp>
      <p:sp>
        <p:nvSpPr>
          <p:cNvPr id="5018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8D1EECF-3F85-4803-A265-3E8B7991D397}" type="slidenum">
              <a:rPr lang="en-US" altLang="en-US" sz="1200" smtClean="0"/>
              <a:pPr eaLnBrk="1" hangingPunct="1"/>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5120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0AA8D27-173D-47A0-94E6-61DAC4BEB889}" type="slidenum">
              <a:rPr lang="en-US" altLang="en-US" sz="1200" smtClean="0"/>
              <a:pPr eaLnBrk="1" hangingPunct="1"/>
              <a:t>19</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222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6C853C7-CDFC-4B85-8098-BFE5CAD31477}" type="slidenum">
              <a:rPr lang="en-US" altLang="en-US" sz="1200" smtClean="0"/>
              <a:pPr eaLnBrk="1" hangingPunct="1"/>
              <a:t>20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conduct the Concept Attainment Activity [linked on the resource page] to activate student’s prior knowledge about potential and kinetic energy</a:t>
            </a:r>
            <a:endParaRPr lang="en-US" dirty="0"/>
          </a:p>
        </p:txBody>
      </p:sp>
      <p:sp>
        <p:nvSpPr>
          <p:cNvPr id="4" name="Slide Number Placeholder 3"/>
          <p:cNvSpPr>
            <a:spLocks noGrp="1"/>
          </p:cNvSpPr>
          <p:nvPr>
            <p:ph type="sldNum" sz="quarter" idx="10"/>
          </p:nvPr>
        </p:nvSpPr>
        <p:spPr/>
        <p:txBody>
          <a:bodyPr/>
          <a:lstStyle/>
          <a:p>
            <a:pPr>
              <a:defRPr/>
            </a:pPr>
            <a:fld id="{7EC735A3-0B5F-4432-99AD-BD3C3418ED6A}" type="slidenum">
              <a:rPr lang="en-US" smtClean="0"/>
              <a:pPr>
                <a:defRPr/>
              </a:pPr>
              <a:t>3</a:t>
            </a:fld>
            <a:endParaRPr lang="en-US"/>
          </a:p>
        </p:txBody>
      </p:sp>
    </p:spTree>
    <p:extLst>
      <p:ext uri="{BB962C8B-B14F-4D97-AF65-F5344CB8AC3E}">
        <p14:creationId xmlns:p14="http://schemas.microsoft.com/office/powerpoint/2010/main" val="3722586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dirty="0"/>
              <a:t>Instructional Approach(s): The teacher should use the link to demonstrate the relationship between kinetic and potential energy. These animations [slides 21-27] are the same animations used in the QR Code activity linked</a:t>
            </a:r>
            <a:r>
              <a:rPr lang="en-US" altLang="en-US" baseline="0" dirty="0"/>
              <a:t> on the resource page and described on slide 18.</a:t>
            </a:r>
            <a:endParaRPr lang="en-US" altLang="en-US" dirty="0"/>
          </a:p>
          <a:p>
            <a:endParaRPr lang="en-US" altLang="en-US" dirty="0"/>
          </a:p>
        </p:txBody>
      </p:sp>
      <p:sp>
        <p:nvSpPr>
          <p:cNvPr id="5325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229E077-AEC8-488B-B920-4E7564A20ABA}" type="slidenum">
              <a:rPr lang="en-US" altLang="en-US" sz="1200" smtClean="0"/>
              <a:pPr eaLnBrk="1" hangingPunct="1"/>
              <a:t>21</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427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E8A8DF-DC90-4F53-BFF3-CA9B58DC394F}" type="slidenum">
              <a:rPr lang="en-US" altLang="en-US" sz="1200" smtClean="0"/>
              <a:pPr eaLnBrk="1" hangingPunct="1"/>
              <a:t>22</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530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8DE3F89-C88B-4D96-A0AB-8F1D1E018EED}" type="slidenum">
              <a:rPr lang="en-US" altLang="en-US" sz="1200" smtClean="0"/>
              <a:pPr eaLnBrk="1" hangingPunct="1"/>
              <a:t>23</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632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4F56755-0CB8-47E7-86FF-9AE5376FF8E0}" type="slidenum">
              <a:rPr lang="en-US" altLang="en-US" sz="1200" smtClean="0"/>
              <a:pPr eaLnBrk="1" hangingPunct="1"/>
              <a:t>24</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734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22219D3-B5C9-46A6-BEF5-DDF95C39CF22}" type="slidenum">
              <a:rPr lang="en-US" altLang="en-US" sz="1200" smtClean="0"/>
              <a:pPr eaLnBrk="1" hangingPunct="1"/>
              <a:t>25</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837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48CCB9F-7B5F-4750-AB00-9DA3F16663E9}" type="slidenum">
              <a:rPr lang="en-US" altLang="en-US" sz="1200" smtClean="0"/>
              <a:pPr eaLnBrk="1" hangingPunct="1"/>
              <a:t>26</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939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6319EB6-13AA-4B76-ADCF-67FB24EA7DFE}" type="slidenum">
              <a:rPr lang="en-US" altLang="en-US" sz="1200" smtClean="0"/>
              <a:pPr eaLnBrk="1" hangingPunct="1"/>
              <a:t>27</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6042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36F395-08BA-49AE-A906-254A1D13BB39}" type="slidenum">
              <a:rPr lang="en-US" altLang="en-US" sz="1200" smtClean="0"/>
              <a:pPr eaLnBrk="1" hangingPunct="1"/>
              <a:t>28</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a:t>Instructional Approach(s): The teacher should use the images on the slide to illustrate the relationship between kinetic and potential energy transformation in a pendulum.</a:t>
            </a:r>
          </a:p>
          <a:p>
            <a:endParaRPr lang="en-US" altLang="en-US"/>
          </a:p>
        </p:txBody>
      </p:sp>
      <p:sp>
        <p:nvSpPr>
          <p:cNvPr id="6144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E8500E9-8377-4FB6-B43C-1EC456CB0B99}" type="slidenum">
              <a:rPr lang="en-US" altLang="en-US" sz="1200" smtClean="0"/>
              <a:pPr eaLnBrk="1" hangingPunct="1"/>
              <a:t>29</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dirty="0"/>
              <a:t>Instructional Approach(s): The teacher should use the link to demonstrate the relationship between kinetic and potential energy. Students could work individually</a:t>
            </a:r>
            <a:r>
              <a:rPr lang="en-US" altLang="en-US" baseline="0" dirty="0"/>
              <a:t> or with a partner to identify the examples of kinetic and potential energy</a:t>
            </a:r>
            <a:endParaRPr lang="en-US" altLang="en-US" dirty="0"/>
          </a:p>
          <a:p>
            <a:endParaRPr lang="en-US" altLang="en-US" dirty="0"/>
          </a:p>
        </p:txBody>
      </p:sp>
      <p:sp>
        <p:nvSpPr>
          <p:cNvPr id="6246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803DA01-6511-4B7A-95F6-75D2C2009019}" type="slidenum">
              <a:rPr lang="en-US" altLang="en-US" sz="1200" smtClean="0"/>
              <a:pPr eaLnBrk="1" hangingPunct="1"/>
              <a:t>30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dirty="0"/>
              <a:t>Instructional Approach(s): The teacher should give each student a copy of the Energy Graphic Organizer  [linked on the  resource page] to record important information during the lesson.</a:t>
            </a:r>
          </a:p>
          <a:p>
            <a:endParaRPr lang="en-US" altLang="en-US" dirty="0"/>
          </a:p>
        </p:txBody>
      </p:sp>
      <p:sp>
        <p:nvSpPr>
          <p:cNvPr id="3789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B5345D7-92F3-4C88-AFC2-AA88F3B16661}" type="slidenum">
              <a:rPr lang="en-US" altLang="en-US" sz="1200" smtClean="0"/>
              <a:pPr eaLnBrk="1" hangingPunct="1"/>
              <a:t>4</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dirty="0"/>
              <a:t>Instructional Approach(s): If needed, the teacher can use the additional activities [linked on the energy resource page] to review</a:t>
            </a:r>
            <a:r>
              <a:rPr lang="en-US" altLang="en-US" baseline="0" dirty="0"/>
              <a:t> or provide differentiation.</a:t>
            </a:r>
            <a:endParaRPr lang="en-US" altLang="en-US" dirty="0"/>
          </a:p>
        </p:txBody>
      </p:sp>
      <p:sp>
        <p:nvSpPr>
          <p:cNvPr id="6349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4FA7367-5887-47AD-B413-42CBC953059B}" type="slidenum">
              <a:rPr lang="en-US" altLang="en-US" sz="1200" smtClean="0"/>
              <a:pPr eaLnBrk="1" hangingPunct="1"/>
              <a:t>31</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a:t>Instructional Approach(s): Each student should complete the summarizer. The teacher should use the summarizer to determine the level of student mastery and if differentiation is needed.</a:t>
            </a:r>
          </a:p>
          <a:p>
            <a:endParaRPr lang="en-US" altLang="en-US"/>
          </a:p>
        </p:txBody>
      </p:sp>
      <p:sp>
        <p:nvSpPr>
          <p:cNvPr id="6451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A84FDB1-658B-4DCF-A466-ED4D69066D52}" type="slidenum">
              <a:rPr lang="en-US" altLang="en-US" sz="1200" smtClean="0"/>
              <a:pPr eaLnBrk="1" hangingPunct="1"/>
              <a:t>32</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3891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5E2AE9D-89DC-4E08-BEB5-40064776712C}" type="slidenum">
              <a:rPr lang="en-US" altLang="en-US" sz="1200" smtClean="0"/>
              <a:pPr eaLnBrk="1" hangingPunct="1"/>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dirty="0"/>
              <a:t>Instructional Approach(s): The teacher should pose</a:t>
            </a:r>
            <a:r>
              <a:rPr lang="en-US" altLang="en-US" baseline="0" dirty="0"/>
              <a:t> the question to the class. The teacher can either ask for volunteers or all on specific students to answer the question. </a:t>
            </a:r>
            <a:endParaRPr lang="en-US" altLang="en-US" dirty="0"/>
          </a:p>
          <a:p>
            <a:endParaRPr lang="en-US" altLang="en-US" dirty="0"/>
          </a:p>
        </p:txBody>
      </p:sp>
      <p:sp>
        <p:nvSpPr>
          <p:cNvPr id="3994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62E2951-B71B-4509-B301-CC8169D6FB04}" type="slidenum">
              <a:rPr lang="en-US" altLang="en-US" sz="1200" smtClean="0"/>
              <a:pPr eaLnBrk="1" hangingPunct="1"/>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dirty="0"/>
              <a:t>Instructional Approach(s): The teacher should present the information on the animated slide.</a:t>
            </a:r>
          </a:p>
          <a:p>
            <a:endParaRPr lang="en-US" altLang="en-US" dirty="0"/>
          </a:p>
        </p:txBody>
      </p:sp>
      <p:sp>
        <p:nvSpPr>
          <p:cNvPr id="4096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479DD40-4918-4A08-9258-66686FEC491D}" type="slidenum">
              <a:rPr lang="en-US" altLang="en-US" sz="1200" smtClean="0"/>
              <a:pPr eaLnBrk="1" hangingPunct="1"/>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4198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4B86B05-5E8B-4205-8F5B-0465830B09CD}" type="slidenum">
              <a:rPr lang="en-US" altLang="en-US" sz="1200" smtClean="0"/>
              <a:pPr eaLnBrk="1" hangingPunct="1"/>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p:txBody>
      </p:sp>
      <p:sp>
        <p:nvSpPr>
          <p:cNvPr id="4301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884EFA1-0AF8-40F2-B172-3B750A3E35AA}" type="slidenum">
              <a:rPr lang="en-US" altLang="en-US" sz="1200" smtClean="0"/>
              <a:pPr eaLnBrk="1" hangingPunct="1"/>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a:t>
            </a:r>
          </a:p>
        </p:txBody>
      </p:sp>
      <p:sp>
        <p:nvSpPr>
          <p:cNvPr id="4" name="Slide Number Placeholder 3"/>
          <p:cNvSpPr>
            <a:spLocks noGrp="1"/>
          </p:cNvSpPr>
          <p:nvPr>
            <p:ph type="sldNum" sz="quarter" idx="10"/>
          </p:nvPr>
        </p:nvSpPr>
        <p:spPr/>
        <p:txBody>
          <a:bodyPr/>
          <a:lstStyle/>
          <a:p>
            <a:pPr>
              <a:defRPr/>
            </a:pPr>
            <a:fld id="{7EC735A3-0B5F-4432-99AD-BD3C3418ED6A}" type="slidenum">
              <a:rPr lang="en-US" smtClean="0"/>
              <a:pPr>
                <a:defRPr/>
              </a:pPr>
              <a:t>10</a:t>
            </a:fld>
            <a:endParaRPr lang="en-US"/>
          </a:p>
        </p:txBody>
      </p:sp>
    </p:spTree>
    <p:extLst>
      <p:ext uri="{BB962C8B-B14F-4D97-AF65-F5344CB8AC3E}">
        <p14:creationId xmlns:p14="http://schemas.microsoft.com/office/powerpoint/2010/main" val="955560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5" descr="blueyellow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524000" y="1524000"/>
            <a:ext cx="6096000" cy="187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5000"/>
              </a:lnSpc>
              <a:defRPr sz="5400">
                <a:solidFill>
                  <a:srgbClr val="FEF800"/>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1682750" y="4610100"/>
            <a:ext cx="5861050" cy="12573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fld id="{2BC16F0B-C5F1-4881-96EB-29D06584E81F}" type="datetime1">
              <a:rPr lang="en-US"/>
              <a:pPr>
                <a:defRPr/>
              </a:pPr>
              <a:t>12/9/2018</a:t>
            </a:fld>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3C129AC6-1E6B-45FB-81B3-2E399A3DA750}" type="slidenum">
              <a:rPr lang="en-US"/>
              <a:pPr>
                <a:defRPr/>
              </a:pPr>
              <a:t>‹#›</a:t>
            </a:fld>
            <a:endParaRPr lang="en-US"/>
          </a:p>
        </p:txBody>
      </p:sp>
    </p:spTree>
    <p:extLst>
      <p:ext uri="{BB962C8B-B14F-4D97-AF65-F5344CB8AC3E}">
        <p14:creationId xmlns:p14="http://schemas.microsoft.com/office/powerpoint/2010/main" val="1958361622"/>
      </p:ext>
    </p:extLst>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63C1695-271F-43F8-9983-889C2DD31DFB}" type="datetime1">
              <a:rPr lang="en-US"/>
              <a:pPr>
                <a:defRPr/>
              </a:pPr>
              <a:t>12/9/2018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131394-13F3-4426-B939-CAE623EC04C5}" type="slidenum">
              <a:rPr lang="en-US"/>
              <a:pPr>
                <a:defRPr/>
              </a:pPr>
              <a:t>‹#›</a:t>
            </a:fld>
            <a:endParaRPr lang="en-US"/>
          </a:p>
        </p:txBody>
      </p:sp>
    </p:spTree>
    <p:extLst>
      <p:ext uri="{BB962C8B-B14F-4D97-AF65-F5344CB8AC3E}">
        <p14:creationId xmlns:p14="http://schemas.microsoft.com/office/powerpoint/2010/main" val="2028062092"/>
      </p:ext>
    </p:extLst>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C137009-26F8-46B9-ABAC-3865C47A2384}" type="datetime1">
              <a:rPr lang="en-US"/>
              <a:pPr>
                <a:defRPr/>
              </a:pPr>
              <a:t>12/9/2018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2543F-6F51-4E0B-9815-80DFAA96A50D}" type="slidenum">
              <a:rPr lang="en-US"/>
              <a:pPr>
                <a:defRPr/>
              </a:pPr>
              <a:t>‹#›</a:t>
            </a:fld>
            <a:endParaRPr lang="en-US"/>
          </a:p>
        </p:txBody>
      </p:sp>
    </p:spTree>
    <p:extLst>
      <p:ext uri="{BB962C8B-B14F-4D97-AF65-F5344CB8AC3E}">
        <p14:creationId xmlns:p14="http://schemas.microsoft.com/office/powerpoint/2010/main" val="2224510554"/>
      </p:ext>
    </p:extLst>
  </p:cSld>
  <p:clrMapOvr>
    <a:masterClrMapping/>
  </p:clrMapOvr>
  <p:transition spd="slow">
    <p:checke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2514600"/>
            <a:ext cx="38100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38100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69EE891-9CB0-46BA-9517-D1DC07F4F85C}" type="datetime1">
              <a:rPr lang="en-US"/>
              <a:pPr>
                <a:defRPr/>
              </a:pPr>
              <a:t>12/9/2018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07E36D-6620-46B9-A076-E8A95A8A6137}" type="slidenum">
              <a:rPr lang="en-US"/>
              <a:pPr>
                <a:defRPr/>
              </a:pPr>
              <a:t>‹#›</a:t>
            </a:fld>
            <a:endParaRPr lang="en-US"/>
          </a:p>
        </p:txBody>
      </p:sp>
    </p:spTree>
    <p:extLst>
      <p:ext uri="{BB962C8B-B14F-4D97-AF65-F5344CB8AC3E}">
        <p14:creationId xmlns:p14="http://schemas.microsoft.com/office/powerpoint/2010/main" val="2530087656"/>
      </p:ext>
    </p:extLst>
  </p:cSld>
  <p:clrMapOvr>
    <a:masterClrMapping/>
  </p:clrMapOvr>
  <p:transition spd="slow">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a:t>Click to edit Master title style</a:t>
            </a:r>
          </a:p>
        </p:txBody>
      </p:sp>
      <p:sp>
        <p:nvSpPr>
          <p:cNvPr id="3" name="Content Placeholder 2"/>
          <p:cNvSpPr>
            <a:spLocks noGrp="1"/>
          </p:cNvSpPr>
          <p:nvPr>
            <p:ph sz="half" idx="1"/>
          </p:nvPr>
        </p:nvSpPr>
        <p:spPr>
          <a:xfrm>
            <a:off x="685800" y="2514600"/>
            <a:ext cx="38100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514600"/>
            <a:ext cx="38100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381500"/>
            <a:ext cx="38100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C29C904-6125-4720-997F-E009E7198C41}" type="datetime1">
              <a:rPr lang="en-US"/>
              <a:pPr>
                <a:defRPr/>
              </a:pPr>
              <a:t>12/9/2018</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FCF5465-8EA1-4D8D-AC2B-8A6E42CC044E}" type="slidenum">
              <a:rPr lang="en-US"/>
              <a:pPr>
                <a:defRPr/>
              </a:pPr>
              <a:t>‹#›</a:t>
            </a:fld>
            <a:endParaRPr lang="en-US"/>
          </a:p>
        </p:txBody>
      </p:sp>
    </p:spTree>
    <p:extLst>
      <p:ext uri="{BB962C8B-B14F-4D97-AF65-F5344CB8AC3E}">
        <p14:creationId xmlns:p14="http://schemas.microsoft.com/office/powerpoint/2010/main" val="795022836"/>
      </p:ext>
    </p:extLst>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B73C2D-D651-4551-9D4D-64F10415D9E8}" type="datetime1">
              <a:rPr lang="en-US"/>
              <a:pPr>
                <a:defRPr/>
              </a:pPr>
              <a:t>12/9/2018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0975B-EB86-4B7F-97B1-697241F6F75C}" type="slidenum">
              <a:rPr lang="en-US"/>
              <a:pPr>
                <a:defRPr/>
              </a:pPr>
              <a:t>‹#›</a:t>
            </a:fld>
            <a:endParaRPr lang="en-US"/>
          </a:p>
        </p:txBody>
      </p:sp>
    </p:spTree>
    <p:extLst>
      <p:ext uri="{BB962C8B-B14F-4D97-AF65-F5344CB8AC3E}">
        <p14:creationId xmlns:p14="http://schemas.microsoft.com/office/powerpoint/2010/main" val="2627969223"/>
      </p:ext>
    </p:extLst>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7CD1CD7-35D9-46D1-AAAD-DF01E8C2E1CF}" type="datetime1">
              <a:rPr lang="en-US"/>
              <a:pPr>
                <a:defRPr/>
              </a:pPr>
              <a:t>12/9/2018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D0F6C-D037-411E-9FA1-621CA83E91A4}" type="slidenum">
              <a:rPr lang="en-US"/>
              <a:pPr>
                <a:defRPr/>
              </a:pPr>
              <a:t>‹#›</a:t>
            </a:fld>
            <a:endParaRPr lang="en-US"/>
          </a:p>
        </p:txBody>
      </p:sp>
    </p:spTree>
    <p:extLst>
      <p:ext uri="{BB962C8B-B14F-4D97-AF65-F5344CB8AC3E}">
        <p14:creationId xmlns:p14="http://schemas.microsoft.com/office/powerpoint/2010/main" val="2333968969"/>
      </p:ext>
    </p:extLst>
  </p:cSld>
  <p:clrMapOvr>
    <a:masterClrMapping/>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C038D1A-224A-486C-90D0-AC84C4D953A7}" type="datetime1">
              <a:rPr lang="en-US"/>
              <a:pPr>
                <a:defRPr/>
              </a:pPr>
              <a:t>12/9/2018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C75010-A7EC-4846-98E3-9146E2AFCA4E}" type="slidenum">
              <a:rPr lang="en-US"/>
              <a:pPr>
                <a:defRPr/>
              </a:pPr>
              <a:t>‹#›</a:t>
            </a:fld>
            <a:endParaRPr lang="en-US"/>
          </a:p>
        </p:txBody>
      </p:sp>
    </p:spTree>
    <p:extLst>
      <p:ext uri="{BB962C8B-B14F-4D97-AF65-F5344CB8AC3E}">
        <p14:creationId xmlns:p14="http://schemas.microsoft.com/office/powerpoint/2010/main" val="3087882956"/>
      </p:ext>
    </p:extLst>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BC3C88F-2F89-4E6D-8289-829AAE1A0F3D}" type="datetime1">
              <a:rPr lang="en-US"/>
              <a:pPr>
                <a:defRPr/>
              </a:pPr>
              <a:t>12/9/2018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285E82-8D20-4940-8165-362E28544F4F}" type="slidenum">
              <a:rPr lang="en-US"/>
              <a:pPr>
                <a:defRPr/>
              </a:pPr>
              <a:t>‹#›</a:t>
            </a:fld>
            <a:endParaRPr lang="en-US"/>
          </a:p>
        </p:txBody>
      </p:sp>
    </p:spTree>
    <p:extLst>
      <p:ext uri="{BB962C8B-B14F-4D97-AF65-F5344CB8AC3E}">
        <p14:creationId xmlns:p14="http://schemas.microsoft.com/office/powerpoint/2010/main" val="4139329474"/>
      </p:ext>
    </p:extLst>
  </p:cSld>
  <p:clrMapOvr>
    <a:masterClrMapping/>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D7CB6BA-79B4-4860-B31B-CB7CD0591F57}" type="datetime1">
              <a:rPr lang="en-US"/>
              <a:pPr>
                <a:defRPr/>
              </a:pPr>
              <a:t>12/9/2018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A2D800-1FB5-4441-A093-A1983386E771}" type="slidenum">
              <a:rPr lang="en-US"/>
              <a:pPr>
                <a:defRPr/>
              </a:pPr>
              <a:t>‹#›</a:t>
            </a:fld>
            <a:endParaRPr lang="en-US"/>
          </a:p>
        </p:txBody>
      </p:sp>
    </p:spTree>
    <p:extLst>
      <p:ext uri="{BB962C8B-B14F-4D97-AF65-F5344CB8AC3E}">
        <p14:creationId xmlns:p14="http://schemas.microsoft.com/office/powerpoint/2010/main" val="3311618223"/>
      </p:ext>
    </p:extLst>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90A80E-E8F8-4AF1-AB96-B2820B67C205}" type="datetime1">
              <a:rPr lang="en-US"/>
              <a:pPr>
                <a:defRPr/>
              </a:pPr>
              <a:t>12/9/2018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4A79FE-11FC-481C-B5EB-8821CA8C8754}" type="slidenum">
              <a:rPr lang="en-US"/>
              <a:pPr>
                <a:defRPr/>
              </a:pPr>
              <a:t>‹#›</a:t>
            </a:fld>
            <a:endParaRPr lang="en-US"/>
          </a:p>
        </p:txBody>
      </p:sp>
    </p:spTree>
    <p:extLst>
      <p:ext uri="{BB962C8B-B14F-4D97-AF65-F5344CB8AC3E}">
        <p14:creationId xmlns:p14="http://schemas.microsoft.com/office/powerpoint/2010/main" val="3053605718"/>
      </p:ext>
    </p:extLst>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E49B4B-7937-4E11-A865-E12ABF1D504D}" type="datetime1">
              <a:rPr lang="en-US"/>
              <a:pPr>
                <a:defRPr/>
              </a:pPr>
              <a:t>12/9/2018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39836B-243E-44E2-AAAE-91CFE68459F3}" type="slidenum">
              <a:rPr lang="en-US"/>
              <a:pPr>
                <a:defRPr/>
              </a:pPr>
              <a:t>‹#›</a:t>
            </a:fld>
            <a:endParaRPr lang="en-US"/>
          </a:p>
        </p:txBody>
      </p:sp>
    </p:spTree>
    <p:extLst>
      <p:ext uri="{BB962C8B-B14F-4D97-AF65-F5344CB8AC3E}">
        <p14:creationId xmlns:p14="http://schemas.microsoft.com/office/powerpoint/2010/main" val="4208191399"/>
      </p:ext>
    </p:extLst>
  </p:cSld>
  <p:clrMapOvr>
    <a:masterClrMapping/>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D80156-6989-4041-8496-D62F422F37F6}" type="datetime1">
              <a:rPr lang="en-US"/>
              <a:pPr>
                <a:defRPr/>
              </a:pPr>
              <a:t>12/9/2018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0C1ED-7101-4005-87DB-8D4A81ADFD67}" type="slidenum">
              <a:rPr lang="en-US"/>
              <a:pPr>
                <a:defRPr/>
              </a:pPr>
              <a:t>‹#›</a:t>
            </a:fld>
            <a:endParaRPr lang="en-US"/>
          </a:p>
        </p:txBody>
      </p:sp>
    </p:spTree>
    <p:extLst>
      <p:ext uri="{BB962C8B-B14F-4D97-AF65-F5344CB8AC3E}">
        <p14:creationId xmlns:p14="http://schemas.microsoft.com/office/powerpoint/2010/main" val="3149249304"/>
      </p:ext>
    </p:extLst>
  </p:cSld>
  <p:clrMapOvr>
    <a:masterClrMapping/>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CC"/>
                </a:solidFill>
              </a:defRPr>
            </a:lvl1pPr>
          </a:lstStyle>
          <a:p>
            <a:pPr>
              <a:defRPr/>
            </a:pPr>
            <a:fld id="{D0EAC1DF-7715-4572-9BAD-E2ACBD126986}" type="datetime1">
              <a:rPr lang="en-US"/>
              <a:pPr>
                <a:defRPr/>
              </a:pPr>
              <a:t>12/9/2018</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CC"/>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CC"/>
                </a:solidFill>
              </a:defRPr>
            </a:lvl1pPr>
          </a:lstStyle>
          <a:p>
            <a:pPr>
              <a:defRPr/>
            </a:pPr>
            <a:fld id="{FF629A33-8F40-4BD3-860B-47C6648549EE}" type="slidenum">
              <a:rPr lang="en-US"/>
              <a:pPr>
                <a:defRPr/>
              </a:pPr>
              <a:t>‹#›</a:t>
            </a:fld>
            <a:endParaRPr lang="en-US"/>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6"/>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lang="en-US" altLang="en-US">
              <a:solidFill>
                <a:srgbClr val="0000CC"/>
              </a:solidFill>
            </a:endParaRPr>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spd="slow">
    <p:checker dir="vert"/>
  </p:transition>
  <p:txStyles>
    <p:titleStyle>
      <a:lvl1pPr algn="ctr" rtl="0" eaLnBrk="0" fontAlgn="base" hangingPunct="0">
        <a:spcBef>
          <a:spcPct val="0"/>
        </a:spcBef>
        <a:spcAft>
          <a:spcPct val="0"/>
        </a:spcAft>
        <a:defRPr sz="4400">
          <a:solidFill>
            <a:srgbClr val="0000CC"/>
          </a:solidFill>
          <a:latin typeface="+mj-lt"/>
          <a:ea typeface="+mj-ea"/>
          <a:cs typeface="+mj-cs"/>
        </a:defRPr>
      </a:lvl1pPr>
      <a:lvl2pPr algn="ctr" rtl="0" eaLnBrk="0" fontAlgn="base" hangingPunct="0">
        <a:spcBef>
          <a:spcPct val="0"/>
        </a:spcBef>
        <a:spcAft>
          <a:spcPct val="0"/>
        </a:spcAft>
        <a:defRPr sz="4400">
          <a:solidFill>
            <a:srgbClr val="0000CC"/>
          </a:solidFill>
          <a:latin typeface="Arial" charset="0"/>
        </a:defRPr>
      </a:lvl2pPr>
      <a:lvl3pPr algn="ctr" rtl="0" eaLnBrk="0" fontAlgn="base" hangingPunct="0">
        <a:spcBef>
          <a:spcPct val="0"/>
        </a:spcBef>
        <a:spcAft>
          <a:spcPct val="0"/>
        </a:spcAft>
        <a:defRPr sz="4400">
          <a:solidFill>
            <a:srgbClr val="0000CC"/>
          </a:solidFill>
          <a:latin typeface="Arial" charset="0"/>
        </a:defRPr>
      </a:lvl3pPr>
      <a:lvl4pPr algn="ctr" rtl="0" eaLnBrk="0" fontAlgn="base" hangingPunct="0">
        <a:spcBef>
          <a:spcPct val="0"/>
        </a:spcBef>
        <a:spcAft>
          <a:spcPct val="0"/>
        </a:spcAft>
        <a:defRPr sz="4400">
          <a:solidFill>
            <a:srgbClr val="0000CC"/>
          </a:solidFill>
          <a:latin typeface="Arial" charset="0"/>
        </a:defRPr>
      </a:lvl4pPr>
      <a:lvl5pPr algn="ctr" rtl="0" eaLnBrk="0" fontAlgn="base" hangingPunct="0">
        <a:spcBef>
          <a:spcPct val="0"/>
        </a:spcBef>
        <a:spcAft>
          <a:spcPct val="0"/>
        </a:spcAft>
        <a:defRPr sz="4400">
          <a:solidFill>
            <a:srgbClr val="0000CC"/>
          </a:solidFill>
          <a:latin typeface="Arial" charset="0"/>
        </a:defRPr>
      </a:lvl5pPr>
      <a:lvl6pPr marL="457200" algn="ctr" rtl="0" fontAlgn="base">
        <a:spcBef>
          <a:spcPct val="0"/>
        </a:spcBef>
        <a:spcAft>
          <a:spcPct val="0"/>
        </a:spcAft>
        <a:defRPr sz="4400">
          <a:solidFill>
            <a:srgbClr val="0000CC"/>
          </a:solidFill>
          <a:latin typeface="Arial" charset="0"/>
        </a:defRPr>
      </a:lvl6pPr>
      <a:lvl7pPr marL="914400" algn="ctr" rtl="0" fontAlgn="base">
        <a:spcBef>
          <a:spcPct val="0"/>
        </a:spcBef>
        <a:spcAft>
          <a:spcPct val="0"/>
        </a:spcAft>
        <a:defRPr sz="4400">
          <a:solidFill>
            <a:srgbClr val="0000CC"/>
          </a:solidFill>
          <a:latin typeface="Arial" charset="0"/>
        </a:defRPr>
      </a:lvl7pPr>
      <a:lvl8pPr marL="1371600" algn="ctr" rtl="0" fontAlgn="base">
        <a:spcBef>
          <a:spcPct val="0"/>
        </a:spcBef>
        <a:spcAft>
          <a:spcPct val="0"/>
        </a:spcAft>
        <a:defRPr sz="4400">
          <a:solidFill>
            <a:srgbClr val="0000CC"/>
          </a:solidFill>
          <a:latin typeface="Arial" charset="0"/>
        </a:defRPr>
      </a:lvl8pPr>
      <a:lvl9pPr marL="1828800" algn="ctr" rtl="0" fontAlgn="base">
        <a:spcBef>
          <a:spcPct val="0"/>
        </a:spcBef>
        <a:spcAft>
          <a:spcPct val="0"/>
        </a:spcAft>
        <a:defRPr sz="4400">
          <a:solidFill>
            <a:srgbClr val="0000CC"/>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lasszone.com/books/ml_science_share/vis_sim/mem05_pg69_potential/mem05_pg69_potential.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physicsclassroom.com/mmedia/energy/ce.cf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physicsclassroom.com/mmedia/energy/ie.cf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hysicsclassroom.com/mmedia/energy/se.cf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physicsclassroom.com/mmedia/energy/dg.cf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physicsclassroom.com/mmedia/energy/pe.cf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physicsclassroom.com/mmedia/energy/hw.cf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physicsclassroom.com/mmedia/energy/hh.cf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lasszone.com/books/ml_science_share/vis_sim/mfm05_pg126_coaster/mfm05_pg126_coaster.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8H41zbqrwVo"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131888" y="1981200"/>
            <a:ext cx="6858000" cy="1879600"/>
          </a:xfrm>
        </p:spPr>
        <p:txBody>
          <a:bodyPr/>
          <a:lstStyle/>
          <a:p>
            <a:pPr eaLnBrk="1" hangingPunct="1">
              <a:defRPr/>
            </a:pPr>
            <a:r>
              <a:rPr lang="en-US" sz="7000" b="1" dirty="0">
                <a:effectLst>
                  <a:outerShdw blurRad="38100" dist="38100" dir="2700000" algn="tl">
                    <a:srgbClr val="000000">
                      <a:alpha val="43137"/>
                    </a:srgbClr>
                  </a:outerShdw>
                </a:effectLst>
              </a:rPr>
              <a:t>Potential &amp; Kinetic Energy</a:t>
            </a:r>
          </a:p>
        </p:txBody>
      </p:sp>
      <p:pic>
        <p:nvPicPr>
          <p:cNvPr id="3075" name="Picture 11" descr="MMAG00354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94075"/>
            <a:ext cx="31242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bullochsl\AppData\Local\Microsoft\Windows\Temporary Internet Files\Content.IE5\D1CJDD5H\qrcode.29947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95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RRINGTONCB\AppData\Local\Microsoft\Windows\Temporary Internet Files\Content.IE5\XYOVBPX2\MC9003204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1925"/>
            <a:ext cx="1428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2200" y="152400"/>
            <a:ext cx="4343400" cy="1238250"/>
          </a:xfrm>
        </p:spPr>
        <p:txBody>
          <a:bodyPr/>
          <a:lstStyle/>
          <a:p>
            <a:pPr eaLnBrk="1" hangingPunct="1"/>
            <a:r>
              <a:rPr lang="en-US" altLang="en-US" b="1" u="sng">
                <a:solidFill>
                  <a:srgbClr val="000099"/>
                </a:solidFill>
              </a:rPr>
              <a:t>Kinetic Energy </a:t>
            </a:r>
            <a:br>
              <a:rPr lang="en-US" altLang="en-US" b="1" u="sng">
                <a:solidFill>
                  <a:srgbClr val="000099"/>
                </a:solidFill>
              </a:rPr>
            </a:br>
            <a:r>
              <a:rPr lang="en-US" altLang="en-US" b="1" u="sng">
                <a:solidFill>
                  <a:srgbClr val="000099"/>
                </a:solidFill>
              </a:rPr>
              <a:t>&amp; Mass</a:t>
            </a:r>
          </a:p>
        </p:txBody>
      </p:sp>
      <p:sp>
        <p:nvSpPr>
          <p:cNvPr id="3" name="Content Placeholder 2"/>
          <p:cNvSpPr>
            <a:spLocks noGrp="1"/>
          </p:cNvSpPr>
          <p:nvPr>
            <p:ph idx="1"/>
          </p:nvPr>
        </p:nvSpPr>
        <p:spPr>
          <a:xfrm>
            <a:off x="609600" y="1676400"/>
            <a:ext cx="7924800" cy="5105400"/>
          </a:xfrm>
        </p:spPr>
        <p:txBody>
          <a:bodyPr/>
          <a:lstStyle/>
          <a:p>
            <a:pPr marL="0" indent="0" algn="ctr" eaLnBrk="1" hangingPunct="1">
              <a:buFontTx/>
              <a:buNone/>
            </a:pPr>
            <a:r>
              <a:rPr lang="en-US" altLang="en-US" sz="2600">
                <a:solidFill>
                  <a:srgbClr val="000099"/>
                </a:solidFill>
              </a:rPr>
              <a:t>Suppose you roll a volleyball down the alley instead of a bowling ball. If the volleyball travels at the same speed as a bowling ball, do you think it will send pins flying as far?</a:t>
            </a:r>
          </a:p>
          <a:p>
            <a:pPr marL="0" indent="0" algn="ctr" eaLnBrk="1" hangingPunct="1">
              <a:buFontTx/>
              <a:buNone/>
            </a:pPr>
            <a:endParaRPr lang="en-US" altLang="en-US" sz="1200">
              <a:solidFill>
                <a:srgbClr val="000099"/>
              </a:solidFill>
            </a:endParaRPr>
          </a:p>
          <a:p>
            <a:pPr marL="0" indent="0" algn="ctr" eaLnBrk="1" hangingPunct="1">
              <a:buFontTx/>
              <a:buNone/>
            </a:pPr>
            <a:r>
              <a:rPr lang="en-US" altLang="en-US" sz="2600">
                <a:solidFill>
                  <a:srgbClr val="000099"/>
                </a:solidFill>
              </a:rPr>
              <a:t>An important difference between the volleyball and the bowling ball is that the volleyball has less mass. Even though the volleyball is moving at the same speed, it has less kinetic energy because is has less mass.</a:t>
            </a:r>
          </a:p>
          <a:p>
            <a:pPr marL="0" indent="0" algn="ctr" eaLnBrk="1" hangingPunct="1">
              <a:buFontTx/>
              <a:buNone/>
            </a:pPr>
            <a:endParaRPr lang="en-US" altLang="en-US" sz="1200">
              <a:solidFill>
                <a:srgbClr val="000099"/>
              </a:solidFill>
            </a:endParaRPr>
          </a:p>
          <a:p>
            <a:pPr marL="0" indent="0" algn="ctr" eaLnBrk="1" hangingPunct="1">
              <a:buFontTx/>
              <a:buNone/>
            </a:pPr>
            <a:r>
              <a:rPr lang="en-US" altLang="en-US" sz="2600">
                <a:solidFill>
                  <a:srgbClr val="000099"/>
                </a:solidFill>
              </a:rPr>
              <a:t>Kinetic energy increases as the mass of an object increases.</a:t>
            </a:r>
          </a:p>
        </p:txBody>
      </p:sp>
      <p:pic>
        <p:nvPicPr>
          <p:cNvPr id="71683" name="Picture 3" descr="C:\Users\ARRINGTONCB\AppData\Local\Microsoft\Windows\Temporary Internet Files\Content.IE5\FXILHAZO\MC90043706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65088"/>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nodeType="afterGroup">
                            <p:stCondLst>
                              <p:cond delay="3500"/>
                            </p:stCondLst>
                            <p:childTnLst>
                              <p:par>
                                <p:cTn id="17" presetID="49" presetClass="entr" presetSubtype="0" decel="100000" fill="hold" nodeType="afterEffect">
                                  <p:stCondLst>
                                    <p:cond delay="4000"/>
                                  </p:stCondLst>
                                  <p:childTnLst>
                                    <p:set>
                                      <p:cBhvr>
                                        <p:cTn id="18" dur="1" fill="hold">
                                          <p:stCondLst>
                                            <p:cond delay="0"/>
                                          </p:stCondLst>
                                        </p:cTn>
                                        <p:tgtEl>
                                          <p:spTgt spid="71683"/>
                                        </p:tgtEl>
                                        <p:attrNameLst>
                                          <p:attrName>style.visibility</p:attrName>
                                        </p:attrNameLst>
                                      </p:cBhvr>
                                      <p:to>
                                        <p:strVal val="visible"/>
                                      </p:to>
                                    </p:set>
                                    <p:anim calcmode="lin" valueType="num">
                                      <p:cBhvr>
                                        <p:cTn id="19" dur="1000" fill="hold"/>
                                        <p:tgtEl>
                                          <p:spTgt spid="71683"/>
                                        </p:tgtEl>
                                        <p:attrNameLst>
                                          <p:attrName>ppt_w</p:attrName>
                                        </p:attrNameLst>
                                      </p:cBhvr>
                                      <p:tavLst>
                                        <p:tav tm="0">
                                          <p:val>
                                            <p:fltVal val="0"/>
                                          </p:val>
                                        </p:tav>
                                        <p:tav tm="100000">
                                          <p:val>
                                            <p:strVal val="#ppt_w"/>
                                          </p:val>
                                        </p:tav>
                                      </p:tavLst>
                                    </p:anim>
                                    <p:anim calcmode="lin" valueType="num">
                                      <p:cBhvr>
                                        <p:cTn id="20" dur="1000" fill="hold"/>
                                        <p:tgtEl>
                                          <p:spTgt spid="71683"/>
                                        </p:tgtEl>
                                        <p:attrNameLst>
                                          <p:attrName>ppt_h</p:attrName>
                                        </p:attrNameLst>
                                      </p:cBhvr>
                                      <p:tavLst>
                                        <p:tav tm="0">
                                          <p:val>
                                            <p:fltVal val="0"/>
                                          </p:val>
                                        </p:tav>
                                        <p:tav tm="100000">
                                          <p:val>
                                            <p:strVal val="#ppt_h"/>
                                          </p:val>
                                        </p:tav>
                                      </p:tavLst>
                                    </p:anim>
                                    <p:anim calcmode="lin" valueType="num">
                                      <p:cBhvr>
                                        <p:cTn id="21" dur="1000" fill="hold"/>
                                        <p:tgtEl>
                                          <p:spTgt spid="71683"/>
                                        </p:tgtEl>
                                        <p:attrNameLst>
                                          <p:attrName>style.rotation</p:attrName>
                                        </p:attrNameLst>
                                      </p:cBhvr>
                                      <p:tavLst>
                                        <p:tav tm="0">
                                          <p:val>
                                            <p:fltVal val="360"/>
                                          </p:val>
                                        </p:tav>
                                        <p:tav tm="100000">
                                          <p:val>
                                            <p:fltVal val="0"/>
                                          </p:val>
                                        </p:tav>
                                      </p:tavLst>
                                    </p:anim>
                                    <p:animEffect transition="in" filter="fade">
                                      <p:cBhvr>
                                        <p:cTn id="22" dur="1000"/>
                                        <p:tgtEl>
                                          <p:spTgt spid="71683"/>
                                        </p:tgtEl>
                                      </p:cBhvr>
                                    </p:animEffect>
                                  </p:childTnLst>
                                </p:cTn>
                              </p:par>
                              <p:par>
                                <p:cTn id="23" presetID="49" presetClass="entr" presetSubtype="0" decel="100000" fill="hold" nodeType="withEffect">
                                  <p:stCondLst>
                                    <p:cond delay="4000"/>
                                  </p:stCondLst>
                                  <p:childTnLst>
                                    <p:set>
                                      <p:cBhvr>
                                        <p:cTn id="24" dur="1" fill="hold">
                                          <p:stCondLst>
                                            <p:cond delay="0"/>
                                          </p:stCondLst>
                                        </p:cTn>
                                        <p:tgtEl>
                                          <p:spTgt spid="71682"/>
                                        </p:tgtEl>
                                        <p:attrNameLst>
                                          <p:attrName>style.visibility</p:attrName>
                                        </p:attrNameLst>
                                      </p:cBhvr>
                                      <p:to>
                                        <p:strVal val="visible"/>
                                      </p:to>
                                    </p:set>
                                    <p:anim calcmode="lin" valueType="num">
                                      <p:cBhvr>
                                        <p:cTn id="25" dur="1000" fill="hold"/>
                                        <p:tgtEl>
                                          <p:spTgt spid="71682"/>
                                        </p:tgtEl>
                                        <p:attrNameLst>
                                          <p:attrName>ppt_w</p:attrName>
                                        </p:attrNameLst>
                                      </p:cBhvr>
                                      <p:tavLst>
                                        <p:tav tm="0">
                                          <p:val>
                                            <p:fltVal val="0"/>
                                          </p:val>
                                        </p:tav>
                                        <p:tav tm="100000">
                                          <p:val>
                                            <p:strVal val="#ppt_w"/>
                                          </p:val>
                                        </p:tav>
                                      </p:tavLst>
                                    </p:anim>
                                    <p:anim calcmode="lin" valueType="num">
                                      <p:cBhvr>
                                        <p:cTn id="26" dur="1000" fill="hold"/>
                                        <p:tgtEl>
                                          <p:spTgt spid="71682"/>
                                        </p:tgtEl>
                                        <p:attrNameLst>
                                          <p:attrName>ppt_h</p:attrName>
                                        </p:attrNameLst>
                                      </p:cBhvr>
                                      <p:tavLst>
                                        <p:tav tm="0">
                                          <p:val>
                                            <p:fltVal val="0"/>
                                          </p:val>
                                        </p:tav>
                                        <p:tav tm="100000">
                                          <p:val>
                                            <p:strVal val="#ppt_h"/>
                                          </p:val>
                                        </p:tav>
                                      </p:tavLst>
                                    </p:anim>
                                    <p:anim calcmode="lin" valueType="num">
                                      <p:cBhvr>
                                        <p:cTn id="27" dur="1000" fill="hold"/>
                                        <p:tgtEl>
                                          <p:spTgt spid="71682"/>
                                        </p:tgtEl>
                                        <p:attrNameLst>
                                          <p:attrName>style.rotation</p:attrName>
                                        </p:attrNameLst>
                                      </p:cBhvr>
                                      <p:tavLst>
                                        <p:tav tm="0">
                                          <p:val>
                                            <p:fltVal val="360"/>
                                          </p:val>
                                        </p:tav>
                                        <p:tav tm="100000">
                                          <p:val>
                                            <p:fltVal val="0"/>
                                          </p:val>
                                        </p:tav>
                                      </p:tavLst>
                                    </p:anim>
                                    <p:animEffect transition="in" filter="fade">
                                      <p:cBhvr>
                                        <p:cTn id="28" dur="1000"/>
                                        <p:tgtEl>
                                          <p:spTgt spid="716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066800"/>
          </a:xfrm>
        </p:spPr>
        <p:txBody>
          <a:bodyPr/>
          <a:lstStyle/>
          <a:p>
            <a:pPr eaLnBrk="1" hangingPunct="1"/>
            <a:r>
              <a:rPr lang="en-US" altLang="en-US" b="1" u="sng">
                <a:solidFill>
                  <a:srgbClr val="000099"/>
                </a:solidFill>
              </a:rPr>
              <a:t>The Basics of Kinetic Energy</a:t>
            </a:r>
          </a:p>
        </p:txBody>
      </p:sp>
      <p:sp>
        <p:nvSpPr>
          <p:cNvPr id="3" name="Content Placeholder 2"/>
          <p:cNvSpPr>
            <a:spLocks noGrp="1"/>
          </p:cNvSpPr>
          <p:nvPr>
            <p:ph idx="1"/>
          </p:nvPr>
        </p:nvSpPr>
        <p:spPr>
          <a:xfrm>
            <a:off x="609600" y="1295400"/>
            <a:ext cx="8153400" cy="5105400"/>
          </a:xfrm>
        </p:spPr>
        <p:txBody>
          <a:bodyPr/>
          <a:lstStyle/>
          <a:p>
            <a:pPr eaLnBrk="1" hangingPunct="1"/>
            <a:r>
              <a:rPr lang="en-US" altLang="en-US" sz="4400">
                <a:solidFill>
                  <a:srgbClr val="000099"/>
                </a:solidFill>
              </a:rPr>
              <a:t>Kinetic Energy is the energy </a:t>
            </a:r>
            <a:br>
              <a:rPr lang="en-US" altLang="en-US" sz="4400">
                <a:solidFill>
                  <a:srgbClr val="000099"/>
                </a:solidFill>
              </a:rPr>
            </a:br>
            <a:r>
              <a:rPr lang="en-US" altLang="en-US" sz="4400">
                <a:solidFill>
                  <a:srgbClr val="000099"/>
                </a:solidFill>
              </a:rPr>
              <a:t>of motion.</a:t>
            </a:r>
          </a:p>
          <a:p>
            <a:pPr eaLnBrk="1" hangingPunct="1"/>
            <a:r>
              <a:rPr lang="en-US" altLang="en-US" sz="4400">
                <a:solidFill>
                  <a:srgbClr val="000099"/>
                </a:solidFill>
              </a:rPr>
              <a:t>Kinetic energy increases as an </a:t>
            </a:r>
            <a:br>
              <a:rPr lang="en-US" altLang="en-US" sz="4400">
                <a:solidFill>
                  <a:srgbClr val="000099"/>
                </a:solidFill>
              </a:rPr>
            </a:br>
            <a:r>
              <a:rPr lang="en-US" altLang="en-US" sz="4400">
                <a:solidFill>
                  <a:srgbClr val="000099"/>
                </a:solidFill>
              </a:rPr>
              <a:t>object moves faster.</a:t>
            </a:r>
          </a:p>
          <a:p>
            <a:pPr eaLnBrk="1" hangingPunct="1"/>
            <a:r>
              <a:rPr lang="en-US" altLang="en-US" sz="4400">
                <a:solidFill>
                  <a:srgbClr val="000099"/>
                </a:solidFill>
              </a:rPr>
              <a:t>Kinetic energy increases as the mass of an object increases.</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534400" cy="1828800"/>
          </a:xfrm>
        </p:spPr>
        <p:txBody>
          <a:bodyPr/>
          <a:lstStyle/>
          <a:p>
            <a:pPr eaLnBrk="1" hangingPunct="1"/>
            <a:r>
              <a:rPr lang="en-US" altLang="en-US" b="1" dirty="0">
                <a:solidFill>
                  <a:srgbClr val="000099"/>
                </a:solidFill>
              </a:rPr>
              <a:t>What if the bowling ball is </a:t>
            </a:r>
            <a:br>
              <a:rPr lang="en-US" altLang="en-US" b="1" dirty="0">
                <a:solidFill>
                  <a:srgbClr val="000099"/>
                </a:solidFill>
              </a:rPr>
            </a:br>
            <a:r>
              <a:rPr lang="en-US" altLang="en-US" b="1" dirty="0">
                <a:solidFill>
                  <a:srgbClr val="000099"/>
                </a:solidFill>
              </a:rPr>
              <a:t>not moving? Does it still </a:t>
            </a:r>
            <a:br>
              <a:rPr lang="en-US" altLang="en-US" b="1" dirty="0">
                <a:solidFill>
                  <a:srgbClr val="000099"/>
                </a:solidFill>
              </a:rPr>
            </a:br>
            <a:r>
              <a:rPr lang="en-US" altLang="en-US" b="1" dirty="0">
                <a:solidFill>
                  <a:srgbClr val="000099"/>
                </a:solidFill>
              </a:rPr>
              <a:t>have energy?</a:t>
            </a:r>
          </a:p>
        </p:txBody>
      </p:sp>
      <p:pic>
        <p:nvPicPr>
          <p:cNvPr id="14339" name="Picture 2" descr="http://www.uh.edu/cougarbowling/images/Bow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90800"/>
            <a:ext cx="5753100" cy="38369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6096000" cy="1879600"/>
          </a:xfrm>
        </p:spPr>
        <p:txBody>
          <a:bodyPr/>
          <a:lstStyle/>
          <a:p>
            <a:pPr eaLnBrk="1" hangingPunct="1"/>
            <a:r>
              <a:rPr lang="en-US" altLang="en-US" sz="8000" b="1"/>
              <a:t>Potential</a:t>
            </a:r>
            <a:br>
              <a:rPr lang="en-US" altLang="en-US" sz="8000" b="1"/>
            </a:br>
            <a:r>
              <a:rPr lang="en-US" altLang="en-US" sz="8000" b="1"/>
              <a:t>Energy</a:t>
            </a:r>
          </a:p>
        </p:txBody>
      </p:sp>
      <p:sp>
        <p:nvSpPr>
          <p:cNvPr id="3" name="Subtitle 2"/>
          <p:cNvSpPr>
            <a:spLocks noGrp="1"/>
          </p:cNvSpPr>
          <p:nvPr>
            <p:ph type="subTitle" idx="1"/>
          </p:nvPr>
        </p:nvSpPr>
        <p:spPr>
          <a:xfrm>
            <a:off x="577850" y="4800600"/>
            <a:ext cx="8001000" cy="1828800"/>
          </a:xfrm>
        </p:spPr>
        <p:txBody>
          <a:bodyPr/>
          <a:lstStyle/>
          <a:p>
            <a:pPr eaLnBrk="1" hangingPunct="1"/>
            <a:r>
              <a:rPr lang="en-US" altLang="en-US" sz="3600">
                <a:solidFill>
                  <a:srgbClr val="000099"/>
                </a:solidFill>
              </a:rPr>
              <a:t>Potential energy is the energy stored in an object because of its position. It has the “potential” to cause change.</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990600"/>
          </a:xfrm>
        </p:spPr>
        <p:txBody>
          <a:bodyPr/>
          <a:lstStyle/>
          <a:p>
            <a:pPr eaLnBrk="1" hangingPunct="1"/>
            <a:r>
              <a:rPr lang="en-US" altLang="en-US" sz="5400" b="1" u="sng">
                <a:solidFill>
                  <a:srgbClr val="000099"/>
                </a:solidFill>
              </a:rPr>
              <a:t>Potential Energy</a:t>
            </a:r>
          </a:p>
        </p:txBody>
      </p:sp>
      <p:sp>
        <p:nvSpPr>
          <p:cNvPr id="4" name="Content Placeholder 3"/>
          <p:cNvSpPr>
            <a:spLocks noGrp="1"/>
          </p:cNvSpPr>
          <p:nvPr>
            <p:ph idx="1"/>
          </p:nvPr>
        </p:nvSpPr>
        <p:spPr>
          <a:xfrm>
            <a:off x="609600" y="1447800"/>
            <a:ext cx="4495800" cy="5410200"/>
          </a:xfrm>
        </p:spPr>
        <p:txBody>
          <a:bodyPr/>
          <a:lstStyle/>
          <a:p>
            <a:pPr marL="0" indent="0" algn="ctr" eaLnBrk="1" hangingPunct="1">
              <a:buFontTx/>
              <a:buNone/>
            </a:pPr>
            <a:r>
              <a:rPr lang="en-US" altLang="en-US">
                <a:solidFill>
                  <a:srgbClr val="000099"/>
                </a:solidFill>
              </a:rPr>
              <a:t>Imagine our bowling ball is sitting on a table. It has Potential Energy as it sits on the table because it has the ability to cause change.</a:t>
            </a:r>
          </a:p>
          <a:p>
            <a:pPr marL="0" indent="0" algn="ctr" eaLnBrk="1" hangingPunct="1">
              <a:buFontTx/>
              <a:buNone/>
            </a:pPr>
            <a:endParaRPr lang="en-US" altLang="en-US">
              <a:solidFill>
                <a:srgbClr val="000099"/>
              </a:solidFill>
            </a:endParaRPr>
          </a:p>
          <a:p>
            <a:pPr marL="0" indent="0" algn="ctr" eaLnBrk="1" hangingPunct="1">
              <a:buFontTx/>
              <a:buNone/>
            </a:pPr>
            <a:r>
              <a:rPr lang="en-US" altLang="en-US">
                <a:solidFill>
                  <a:srgbClr val="000099"/>
                </a:solidFill>
              </a:rPr>
              <a:t>What happens if the bowling ball falls off the table?</a:t>
            </a:r>
          </a:p>
        </p:txBody>
      </p:sp>
      <p:grpSp>
        <p:nvGrpSpPr>
          <p:cNvPr id="9" name="Group 8"/>
          <p:cNvGrpSpPr>
            <a:grpSpLocks/>
          </p:cNvGrpSpPr>
          <p:nvPr/>
        </p:nvGrpSpPr>
        <p:grpSpPr bwMode="auto">
          <a:xfrm>
            <a:off x="5410200" y="3276600"/>
            <a:ext cx="3124200" cy="2998788"/>
            <a:chOff x="5410200" y="3276600"/>
            <a:chExt cx="3124200" cy="2998967"/>
          </a:xfrm>
        </p:grpSpPr>
        <p:grpSp>
          <p:nvGrpSpPr>
            <p:cNvPr id="16391" name="Group 6"/>
            <p:cNvGrpSpPr>
              <a:grpSpLocks/>
            </p:cNvGrpSpPr>
            <p:nvPr/>
          </p:nvGrpSpPr>
          <p:grpSpPr bwMode="auto">
            <a:xfrm>
              <a:off x="5410200" y="3276600"/>
              <a:ext cx="3124200" cy="2971800"/>
              <a:chOff x="5410200" y="3276600"/>
              <a:chExt cx="3124200" cy="2971800"/>
            </a:xfrm>
          </p:grpSpPr>
          <p:sp>
            <p:nvSpPr>
              <p:cNvPr id="5" name="Rectangle 4"/>
              <p:cNvSpPr/>
              <p:nvPr/>
            </p:nvSpPr>
            <p:spPr>
              <a:xfrm>
                <a:off x="5410200" y="3276600"/>
                <a:ext cx="3124200" cy="457227"/>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410200" y="3733827"/>
                <a:ext cx="457200" cy="251475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Rectangle 7"/>
            <p:cNvSpPr/>
            <p:nvPr/>
          </p:nvSpPr>
          <p:spPr>
            <a:xfrm>
              <a:off x="8072438" y="3760817"/>
              <a:ext cx="457200" cy="251475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3730"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5430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257800" y="1752600"/>
            <a:ext cx="3271838" cy="1384300"/>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b="1">
                <a:solidFill>
                  <a:srgbClr val="000099"/>
                </a:solidFill>
              </a:rPr>
              <a:t>Potential Energy changes to Kinetic Energy</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4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nodeType="withEffect">
                                  <p:stCondLst>
                                    <p:cond delay="4000"/>
                                  </p:stCondLst>
                                  <p:childTnLst>
                                    <p:set>
                                      <p:cBhvr>
                                        <p:cTn id="17" dur="1" fill="hold">
                                          <p:stCondLst>
                                            <p:cond delay="0"/>
                                          </p:stCondLst>
                                        </p:cTn>
                                        <p:tgtEl>
                                          <p:spTgt spid="73730"/>
                                        </p:tgtEl>
                                        <p:attrNameLst>
                                          <p:attrName>style.visibility</p:attrName>
                                        </p:attrNameLst>
                                      </p:cBhvr>
                                      <p:to>
                                        <p:strVal val="visible"/>
                                      </p:to>
                                    </p:set>
                                    <p:animEffect transition="in" filter="fade">
                                      <p:cBhvr>
                                        <p:cTn id="18" dur="1000"/>
                                        <p:tgtEl>
                                          <p:spTgt spid="73730"/>
                                        </p:tgtEl>
                                      </p:cBhvr>
                                    </p:animEffect>
                                  </p:childTnLst>
                                </p:cTn>
                              </p:par>
                            </p:childTnLst>
                          </p:cTn>
                        </p:par>
                        <p:par>
                          <p:cTn id="19" fill="hold" nodeType="afterGroup">
                            <p:stCondLst>
                              <p:cond delay="8500"/>
                            </p:stCondLst>
                            <p:childTnLst>
                              <p:par>
                                <p:cTn id="20" presetID="10" presetClass="entr" presetSubtype="0" fill="hold" grpId="0" nodeType="afterEffect">
                                  <p:stCondLst>
                                    <p:cond delay="15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par>
                          <p:cTn id="23" fill="hold" nodeType="afterGroup">
                            <p:stCondLst>
                              <p:cond delay="11000"/>
                            </p:stCondLst>
                            <p:childTnLst>
                              <p:par>
                                <p:cTn id="24" presetID="42" presetClass="path" presetSubtype="0" accel="50000" decel="50000" fill="hold" nodeType="afterEffect">
                                  <p:stCondLst>
                                    <p:cond delay="1500"/>
                                  </p:stCondLst>
                                  <p:childTnLst>
                                    <p:animMotion origin="layout" path="M 0 1.93616E-6 L 0.00417 0.54129 " pathEditMode="relative" rAng="0" ptsTypes="AA">
                                      <p:cBhvr>
                                        <p:cTn id="25" dur="2000" fill="hold"/>
                                        <p:tgtEl>
                                          <p:spTgt spid="73730"/>
                                        </p:tgtEl>
                                        <p:attrNameLst>
                                          <p:attrName>ppt_x</p:attrName>
                                          <p:attrName>ppt_y</p:attrName>
                                        </p:attrNameLst>
                                      </p:cBhvr>
                                      <p:rCtr x="208" y="27065"/>
                                    </p:animMotion>
                                  </p:childTnLst>
                                </p:cTn>
                              </p:par>
                            </p:childTnLst>
                          </p:cTn>
                        </p:par>
                        <p:par>
                          <p:cTn id="26" fill="hold" nodeType="afterGroup">
                            <p:stCondLst>
                              <p:cond delay="14500"/>
                            </p:stCondLst>
                            <p:childTnLst>
                              <p:par>
                                <p:cTn id="27" presetID="2" presetClass="entr" presetSubtype="1" fill="hold" grpId="0" nodeType="afterEffect">
                                  <p:stCondLst>
                                    <p:cond delay="2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ppt_x"/>
                                          </p:val>
                                        </p:tav>
                                        <p:tav tm="100000">
                                          <p:val>
                                            <p:strVal val="#ppt_x"/>
                                          </p:val>
                                        </p:tav>
                                      </p:tavLst>
                                    </p:anim>
                                    <p:anim calcmode="lin" valueType="num">
                                      <p:cBhvr additive="base">
                                        <p:cTn id="3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pPr eaLnBrk="1" hangingPunct="1"/>
            <a:r>
              <a:rPr lang="en-US" altLang="en-US" sz="5400" b="1" u="sng">
                <a:solidFill>
                  <a:srgbClr val="000099"/>
                </a:solidFill>
              </a:rPr>
              <a:t>Potential Energy</a:t>
            </a:r>
          </a:p>
        </p:txBody>
      </p:sp>
      <p:sp>
        <p:nvSpPr>
          <p:cNvPr id="3" name="Content Placeholder 2"/>
          <p:cNvSpPr>
            <a:spLocks noGrp="1"/>
          </p:cNvSpPr>
          <p:nvPr>
            <p:ph idx="1"/>
          </p:nvPr>
        </p:nvSpPr>
        <p:spPr>
          <a:xfrm>
            <a:off x="609600" y="1371600"/>
            <a:ext cx="8001000" cy="1066800"/>
          </a:xfrm>
        </p:spPr>
        <p:txBody>
          <a:bodyPr/>
          <a:lstStyle/>
          <a:p>
            <a:pPr marL="0" indent="0" algn="ctr" eaLnBrk="1" hangingPunct="1">
              <a:buFontTx/>
              <a:buNone/>
            </a:pPr>
            <a:r>
              <a:rPr lang="en-US" altLang="en-US">
                <a:solidFill>
                  <a:srgbClr val="000099"/>
                </a:solidFill>
              </a:rPr>
              <a:t>What happens to the Potential Energy of the bowling ball if the table is higher?</a:t>
            </a:r>
          </a:p>
        </p:txBody>
      </p:sp>
      <p:grpSp>
        <p:nvGrpSpPr>
          <p:cNvPr id="10" name="Group 9"/>
          <p:cNvGrpSpPr>
            <a:grpSpLocks/>
          </p:cNvGrpSpPr>
          <p:nvPr/>
        </p:nvGrpSpPr>
        <p:grpSpPr bwMode="auto">
          <a:xfrm>
            <a:off x="636588" y="4527550"/>
            <a:ext cx="3125787" cy="2322513"/>
            <a:chOff x="636103" y="3859033"/>
            <a:chExt cx="3126849" cy="2991016"/>
          </a:xfrm>
        </p:grpSpPr>
        <p:grpSp>
          <p:nvGrpSpPr>
            <p:cNvPr id="17421" name="Group 4"/>
            <p:cNvGrpSpPr>
              <a:grpSpLocks/>
            </p:cNvGrpSpPr>
            <p:nvPr/>
          </p:nvGrpSpPr>
          <p:grpSpPr bwMode="auto">
            <a:xfrm>
              <a:off x="636103" y="3859033"/>
              <a:ext cx="3124200" cy="2971800"/>
              <a:chOff x="5410200" y="3276600"/>
              <a:chExt cx="3124200" cy="2971800"/>
            </a:xfrm>
          </p:grpSpPr>
          <p:sp>
            <p:nvSpPr>
              <p:cNvPr id="7" name="Rectangle 6"/>
              <p:cNvSpPr/>
              <p:nvPr/>
            </p:nvSpPr>
            <p:spPr>
              <a:xfrm>
                <a:off x="5410200" y="3276600"/>
                <a:ext cx="3123673" cy="457954"/>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410200" y="3734554"/>
                <a:ext cx="457355" cy="251466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Rectangle 5"/>
            <p:cNvSpPr/>
            <p:nvPr/>
          </p:nvSpPr>
          <p:spPr>
            <a:xfrm>
              <a:off x="3305597" y="4335388"/>
              <a:ext cx="457355" cy="251466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10"/>
          <p:cNvGrpSpPr>
            <a:grpSpLocks/>
          </p:cNvGrpSpPr>
          <p:nvPr/>
        </p:nvGrpSpPr>
        <p:grpSpPr bwMode="auto">
          <a:xfrm>
            <a:off x="4800600" y="3409950"/>
            <a:ext cx="3051175" cy="3463925"/>
            <a:chOff x="636103" y="3859034"/>
            <a:chExt cx="3126849" cy="2991016"/>
          </a:xfrm>
        </p:grpSpPr>
        <p:grpSp>
          <p:nvGrpSpPr>
            <p:cNvPr id="17417" name="Group 11"/>
            <p:cNvGrpSpPr>
              <a:grpSpLocks/>
            </p:cNvGrpSpPr>
            <p:nvPr/>
          </p:nvGrpSpPr>
          <p:grpSpPr bwMode="auto">
            <a:xfrm>
              <a:off x="636103" y="3859034"/>
              <a:ext cx="3124200" cy="2971799"/>
              <a:chOff x="5410200" y="3276601"/>
              <a:chExt cx="3124200" cy="2971799"/>
            </a:xfrm>
          </p:grpSpPr>
          <p:sp>
            <p:nvSpPr>
              <p:cNvPr id="14" name="Rectangle 13"/>
              <p:cNvSpPr/>
              <p:nvPr/>
            </p:nvSpPr>
            <p:spPr>
              <a:xfrm>
                <a:off x="5410200" y="3276601"/>
                <a:ext cx="3123595" cy="345434"/>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10200" y="3622035"/>
                <a:ext cx="457152" cy="262639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305801" y="4204468"/>
              <a:ext cx="457151" cy="264558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4754"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034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34099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219200" y="2590800"/>
            <a:ext cx="6554788" cy="2554288"/>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a:solidFill>
                  <a:srgbClr val="000099"/>
                </a:solidFill>
              </a:rPr>
              <a:t>The Potential Energy of an object is greater if the position of the object is higher. The object has the potential to cause more change.</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1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par>
                                <p:cTn id="19" presetID="10" presetClass="entr" presetSubtype="0" fill="hold" nodeType="with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nodeType="withEffect">
                                  <p:stCondLst>
                                    <p:cond delay="1500"/>
                                  </p:stCondLst>
                                  <p:childTnLst>
                                    <p:set>
                                      <p:cBhvr>
                                        <p:cTn id="23" dur="1" fill="hold">
                                          <p:stCondLst>
                                            <p:cond delay="0"/>
                                          </p:stCondLst>
                                        </p:cTn>
                                        <p:tgtEl>
                                          <p:spTgt spid="74754"/>
                                        </p:tgtEl>
                                        <p:attrNameLst>
                                          <p:attrName>style.visibility</p:attrName>
                                        </p:attrNameLst>
                                      </p:cBhvr>
                                      <p:to>
                                        <p:strVal val="visible"/>
                                      </p:to>
                                    </p:set>
                                    <p:animEffect transition="in" filter="fade">
                                      <p:cBhvr>
                                        <p:cTn id="24" dur="1000"/>
                                        <p:tgtEl>
                                          <p:spTgt spid="74754"/>
                                        </p:tgtEl>
                                      </p:cBhvr>
                                    </p:animEffect>
                                  </p:childTnLst>
                                </p:cTn>
                              </p:par>
                            </p:childTnLst>
                          </p:cTn>
                        </p:par>
                        <p:par>
                          <p:cTn id="25" fill="hold" nodeType="afterGroup">
                            <p:stCondLst>
                              <p:cond delay="6000"/>
                            </p:stCondLst>
                            <p:childTnLst>
                              <p:par>
                                <p:cTn id="26" presetID="42" presetClass="path" presetSubtype="0" accel="50000" decel="50000" fill="hold" nodeType="afterEffect">
                                  <p:stCondLst>
                                    <p:cond delay="2000"/>
                                  </p:stCondLst>
                                  <p:childTnLst>
                                    <p:animMotion origin="layout" path="M 3.61111E-6 2.22762E-6 L -0.00191 0.4025 " pathEditMode="relative" rAng="0" ptsTypes="AA">
                                      <p:cBhvr>
                                        <p:cTn id="27" dur="2000" fill="hold"/>
                                        <p:tgtEl>
                                          <p:spTgt spid="17"/>
                                        </p:tgtEl>
                                        <p:attrNameLst>
                                          <p:attrName>ppt_x</p:attrName>
                                          <p:attrName>ppt_y</p:attrName>
                                        </p:attrNameLst>
                                      </p:cBhvr>
                                      <p:rCtr x="-104" y="20125"/>
                                    </p:animMotion>
                                  </p:childTnLst>
                                </p:cTn>
                              </p:par>
                              <p:par>
                                <p:cTn id="28" presetID="42" presetClass="path" presetSubtype="0" accel="50000" decel="50000" fill="hold" nodeType="withEffect">
                                  <p:stCondLst>
                                    <p:cond delay="2000"/>
                                  </p:stCondLst>
                                  <p:childTnLst>
                                    <p:animMotion origin="layout" path="M 3.33333E-6 2.8545E-6 L 3.33333E-6 0.56373 " pathEditMode="relative" rAng="0" ptsTypes="AA">
                                      <p:cBhvr>
                                        <p:cTn id="29" dur="2000" fill="hold"/>
                                        <p:tgtEl>
                                          <p:spTgt spid="74754"/>
                                        </p:tgtEl>
                                        <p:attrNameLst>
                                          <p:attrName>ppt_x</p:attrName>
                                          <p:attrName>ppt_y</p:attrName>
                                        </p:attrNameLst>
                                      </p:cBhvr>
                                      <p:rCtr x="0" y="28175"/>
                                    </p:animMotion>
                                  </p:childTnLst>
                                </p:cTn>
                              </p:par>
                            </p:childTnLst>
                          </p:cTn>
                        </p:par>
                        <p:par>
                          <p:cTn id="30" fill="hold" nodeType="afterGroup">
                            <p:stCondLst>
                              <p:cond delay="10000"/>
                            </p:stCondLst>
                            <p:childTnLst>
                              <p:par>
                                <p:cTn id="31" presetID="2" presetClass="entr" presetSubtype="1" fill="hold" grpId="0" nodeType="afterEffect">
                                  <p:stCondLst>
                                    <p:cond delay="2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538"/>
            <a:ext cx="7772400" cy="1066800"/>
          </a:xfrm>
        </p:spPr>
        <p:txBody>
          <a:bodyPr/>
          <a:lstStyle/>
          <a:p>
            <a:pPr eaLnBrk="1" hangingPunct="1"/>
            <a:r>
              <a:rPr lang="en-US" altLang="en-US" sz="5400" b="1" u="sng">
                <a:solidFill>
                  <a:srgbClr val="000099"/>
                </a:solidFill>
              </a:rPr>
              <a:t>Potential Energy</a:t>
            </a:r>
          </a:p>
        </p:txBody>
      </p:sp>
      <p:sp>
        <p:nvSpPr>
          <p:cNvPr id="3" name="Content Placeholder 2"/>
          <p:cNvSpPr>
            <a:spLocks noGrp="1"/>
          </p:cNvSpPr>
          <p:nvPr>
            <p:ph idx="1"/>
          </p:nvPr>
        </p:nvSpPr>
        <p:spPr>
          <a:xfrm>
            <a:off x="571500" y="1219200"/>
            <a:ext cx="8001000" cy="1066800"/>
          </a:xfrm>
        </p:spPr>
        <p:txBody>
          <a:bodyPr/>
          <a:lstStyle/>
          <a:p>
            <a:pPr marL="0" indent="0" algn="ctr" eaLnBrk="1" hangingPunct="1">
              <a:buFontTx/>
              <a:buNone/>
            </a:pPr>
            <a:r>
              <a:rPr lang="en-US" altLang="en-US" sz="3600">
                <a:solidFill>
                  <a:srgbClr val="000099"/>
                </a:solidFill>
              </a:rPr>
              <a:t>How does mass affect the Potential </a:t>
            </a:r>
            <a:br>
              <a:rPr lang="en-US" altLang="en-US" sz="3600">
                <a:solidFill>
                  <a:srgbClr val="000099"/>
                </a:solidFill>
              </a:rPr>
            </a:br>
            <a:r>
              <a:rPr lang="en-US" altLang="en-US" sz="3600">
                <a:solidFill>
                  <a:srgbClr val="000099"/>
                </a:solidFill>
              </a:rPr>
              <a:t>Energy of an object?</a:t>
            </a:r>
          </a:p>
        </p:txBody>
      </p:sp>
      <p:grpSp>
        <p:nvGrpSpPr>
          <p:cNvPr id="10" name="Group 9"/>
          <p:cNvGrpSpPr>
            <a:grpSpLocks/>
          </p:cNvGrpSpPr>
          <p:nvPr/>
        </p:nvGrpSpPr>
        <p:grpSpPr bwMode="auto">
          <a:xfrm>
            <a:off x="914400" y="3798888"/>
            <a:ext cx="3127375" cy="3051175"/>
            <a:chOff x="636103" y="3859033"/>
            <a:chExt cx="3126849" cy="2991016"/>
          </a:xfrm>
        </p:grpSpPr>
        <p:grpSp>
          <p:nvGrpSpPr>
            <p:cNvPr id="18445" name="Group 4"/>
            <p:cNvGrpSpPr>
              <a:grpSpLocks/>
            </p:cNvGrpSpPr>
            <p:nvPr/>
          </p:nvGrpSpPr>
          <p:grpSpPr bwMode="auto">
            <a:xfrm>
              <a:off x="636103" y="3859033"/>
              <a:ext cx="3124200" cy="2971800"/>
              <a:chOff x="5410200" y="3276600"/>
              <a:chExt cx="3124200" cy="2971800"/>
            </a:xfrm>
          </p:grpSpPr>
          <p:sp>
            <p:nvSpPr>
              <p:cNvPr id="7" name="Rectangle 6"/>
              <p:cNvSpPr/>
              <p:nvPr/>
            </p:nvSpPr>
            <p:spPr>
              <a:xfrm>
                <a:off x="5410200" y="3276600"/>
                <a:ext cx="3123674" cy="49020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5410200" y="3734123"/>
                <a:ext cx="457123" cy="2514818"/>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6" name="Rectangle 5"/>
            <p:cNvSpPr/>
            <p:nvPr/>
          </p:nvSpPr>
          <p:spPr>
            <a:xfrm>
              <a:off x="3305829" y="4335230"/>
              <a:ext cx="457123" cy="2514819"/>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1" name="Group 10"/>
          <p:cNvGrpSpPr>
            <a:grpSpLocks/>
          </p:cNvGrpSpPr>
          <p:nvPr/>
        </p:nvGrpSpPr>
        <p:grpSpPr bwMode="auto">
          <a:xfrm>
            <a:off x="5105400" y="3813175"/>
            <a:ext cx="3051175" cy="3074988"/>
            <a:chOff x="636103" y="3859033"/>
            <a:chExt cx="3126849" cy="2991017"/>
          </a:xfrm>
        </p:grpSpPr>
        <p:grpSp>
          <p:nvGrpSpPr>
            <p:cNvPr id="18441" name="Group 11"/>
            <p:cNvGrpSpPr>
              <a:grpSpLocks/>
            </p:cNvGrpSpPr>
            <p:nvPr/>
          </p:nvGrpSpPr>
          <p:grpSpPr bwMode="auto">
            <a:xfrm>
              <a:off x="636103" y="3859033"/>
              <a:ext cx="3124200" cy="2971800"/>
              <a:chOff x="5410200" y="3276600"/>
              <a:chExt cx="3124200" cy="2971800"/>
            </a:xfrm>
          </p:grpSpPr>
          <p:sp>
            <p:nvSpPr>
              <p:cNvPr id="14" name="Rectangle 13"/>
              <p:cNvSpPr/>
              <p:nvPr/>
            </p:nvSpPr>
            <p:spPr>
              <a:xfrm>
                <a:off x="5410200" y="3276600"/>
                <a:ext cx="3123595" cy="47251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5410200" y="3620946"/>
                <a:ext cx="457152" cy="262814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3" name="Rectangle 12"/>
            <p:cNvSpPr/>
            <p:nvPr/>
          </p:nvSpPr>
          <p:spPr>
            <a:xfrm>
              <a:off x="3305801" y="4203379"/>
              <a:ext cx="457151" cy="264667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6" name="TextBox 15"/>
          <p:cNvSpPr txBox="1">
            <a:spLocks noChangeArrowheads="1"/>
          </p:cNvSpPr>
          <p:nvPr/>
        </p:nvSpPr>
        <p:spPr bwMode="auto">
          <a:xfrm>
            <a:off x="1295400" y="1387475"/>
            <a:ext cx="6554788" cy="2862263"/>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600" b="1">
                <a:solidFill>
                  <a:srgbClr val="000099"/>
                </a:solidFill>
              </a:rPr>
              <a:t>The more mass an object has, the more potential energy it has because it has the “potential” to cause more change.</a:t>
            </a:r>
          </a:p>
        </p:txBody>
      </p:sp>
      <p:pic>
        <p:nvPicPr>
          <p:cNvPr id="75778"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6717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descr="C:\Users\ARRINGTONCB\AppData\Local\Microsoft\Windows\Temporary Internet Files\Content.IE5\XYOVBPX2\MC900320434[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3925" y="2667000"/>
            <a:ext cx="12509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1500"/>
                                  </p:stCondLst>
                                  <p:childTnLst>
                                    <p:set>
                                      <p:cBhvr>
                                        <p:cTn id="17" dur="1" fill="hold">
                                          <p:stCondLst>
                                            <p:cond delay="0"/>
                                          </p:stCondLst>
                                        </p:cTn>
                                        <p:tgtEl>
                                          <p:spTgt spid="75778"/>
                                        </p:tgtEl>
                                        <p:attrNameLst>
                                          <p:attrName>style.visibility</p:attrName>
                                        </p:attrNameLst>
                                      </p:cBhvr>
                                      <p:to>
                                        <p:strVal val="visible"/>
                                      </p:to>
                                    </p:set>
                                    <p:animEffect transition="in" filter="fade">
                                      <p:cBhvr>
                                        <p:cTn id="18" dur="1000"/>
                                        <p:tgtEl>
                                          <p:spTgt spid="75778"/>
                                        </p:tgtEl>
                                      </p:cBhvr>
                                    </p:animEffect>
                                  </p:childTnLst>
                                </p:cTn>
                              </p:par>
                              <p:par>
                                <p:cTn id="19" presetID="10" presetClass="entr" presetSubtype="0" fill="hold" nodeType="with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nodeType="withEffect">
                                  <p:stCondLst>
                                    <p:cond delay="1500"/>
                                  </p:stCondLst>
                                  <p:childTnLst>
                                    <p:set>
                                      <p:cBhvr>
                                        <p:cTn id="23" dur="1" fill="hold">
                                          <p:stCondLst>
                                            <p:cond delay="0"/>
                                          </p:stCondLst>
                                        </p:cTn>
                                        <p:tgtEl>
                                          <p:spTgt spid="75779"/>
                                        </p:tgtEl>
                                        <p:attrNameLst>
                                          <p:attrName>style.visibility</p:attrName>
                                        </p:attrNameLst>
                                      </p:cBhvr>
                                      <p:to>
                                        <p:strVal val="visible"/>
                                      </p:to>
                                    </p:set>
                                    <p:animEffect transition="in" filter="fade">
                                      <p:cBhvr>
                                        <p:cTn id="24" dur="1000"/>
                                        <p:tgtEl>
                                          <p:spTgt spid="75779"/>
                                        </p:tgtEl>
                                      </p:cBhvr>
                                    </p:animEffect>
                                  </p:childTnLst>
                                </p:cTn>
                              </p:par>
                            </p:childTnLst>
                          </p:cTn>
                        </p:par>
                        <p:par>
                          <p:cTn id="25" fill="hold" nodeType="afterGroup">
                            <p:stCondLst>
                              <p:cond delay="6000"/>
                            </p:stCondLst>
                            <p:childTnLst>
                              <p:par>
                                <p:cTn id="26" presetID="42" presetClass="path" presetSubtype="0" accel="50000" decel="50000" fill="hold" nodeType="afterEffect">
                                  <p:stCondLst>
                                    <p:cond delay="1500"/>
                                  </p:stCondLst>
                                  <p:childTnLst>
                                    <p:animMotion origin="layout" path="M -0.00416 -3.58085E-6 L -3.33333E-6 0.51007 " pathEditMode="relative" rAng="0" ptsTypes="AA">
                                      <p:cBhvr>
                                        <p:cTn id="27" dur="2000" fill="hold"/>
                                        <p:tgtEl>
                                          <p:spTgt spid="75778"/>
                                        </p:tgtEl>
                                        <p:attrNameLst>
                                          <p:attrName>ppt_x</p:attrName>
                                          <p:attrName>ppt_y</p:attrName>
                                        </p:attrNameLst>
                                      </p:cBhvr>
                                      <p:rCtr x="208" y="25492"/>
                                    </p:animMotion>
                                  </p:childTnLst>
                                </p:cTn>
                              </p:par>
                              <p:par>
                                <p:cTn id="28" presetID="42" presetClass="path" presetSubtype="0" accel="50000" decel="50000" fill="hold" nodeType="withEffect">
                                  <p:stCondLst>
                                    <p:cond delay="1500"/>
                                  </p:stCondLst>
                                  <p:childTnLst>
                                    <p:animMotion origin="layout" path="M 1.11022E-16 3.96947E-6 L 1.11022E-16 0.51839 " pathEditMode="relative" rAng="0" ptsTypes="AA">
                                      <p:cBhvr>
                                        <p:cTn id="29" dur="2000" fill="hold"/>
                                        <p:tgtEl>
                                          <p:spTgt spid="75779"/>
                                        </p:tgtEl>
                                        <p:attrNameLst>
                                          <p:attrName>ppt_x</p:attrName>
                                          <p:attrName>ppt_y</p:attrName>
                                        </p:attrNameLst>
                                      </p:cBhvr>
                                      <p:rCtr x="0" y="25908"/>
                                    </p:animMotion>
                                  </p:childTnLst>
                                </p:cTn>
                              </p:par>
                            </p:childTnLst>
                          </p:cTn>
                        </p:par>
                        <p:par>
                          <p:cTn id="30" fill="hold" nodeType="afterGroup">
                            <p:stCondLst>
                              <p:cond delay="9500"/>
                            </p:stCondLst>
                            <p:childTnLst>
                              <p:par>
                                <p:cTn id="31" presetID="2" presetClass="entr" presetSubtype="1" fill="hold" grpId="0" nodeType="afterEffect">
                                  <p:stCondLst>
                                    <p:cond delay="4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066800"/>
          </a:xfrm>
        </p:spPr>
        <p:txBody>
          <a:bodyPr/>
          <a:lstStyle/>
          <a:p>
            <a:pPr eaLnBrk="1" hangingPunct="1"/>
            <a:r>
              <a:rPr lang="en-US" altLang="en-US" sz="4200" b="1" u="sng">
                <a:solidFill>
                  <a:srgbClr val="000099"/>
                </a:solidFill>
              </a:rPr>
              <a:t>The Basics of Potential Energy</a:t>
            </a:r>
          </a:p>
        </p:txBody>
      </p:sp>
      <p:sp>
        <p:nvSpPr>
          <p:cNvPr id="3" name="Content Placeholder 2"/>
          <p:cNvSpPr>
            <a:spLocks noGrp="1"/>
          </p:cNvSpPr>
          <p:nvPr>
            <p:ph idx="1"/>
          </p:nvPr>
        </p:nvSpPr>
        <p:spPr>
          <a:xfrm>
            <a:off x="533400" y="1143000"/>
            <a:ext cx="8229600" cy="5105400"/>
          </a:xfrm>
        </p:spPr>
        <p:txBody>
          <a:bodyPr/>
          <a:lstStyle/>
          <a:p>
            <a:pPr eaLnBrk="1" hangingPunct="1"/>
            <a:r>
              <a:rPr lang="en-US" altLang="en-US" sz="4300">
                <a:solidFill>
                  <a:srgbClr val="000099"/>
                </a:solidFill>
              </a:rPr>
              <a:t>Potential Energy is stored energy.</a:t>
            </a:r>
          </a:p>
          <a:p>
            <a:pPr eaLnBrk="1" hangingPunct="1"/>
            <a:r>
              <a:rPr lang="en-US" altLang="en-US" sz="4300">
                <a:solidFill>
                  <a:srgbClr val="000099"/>
                </a:solidFill>
              </a:rPr>
              <a:t>Potential Energy is greater if the position of an object is higher. </a:t>
            </a:r>
          </a:p>
          <a:p>
            <a:pPr eaLnBrk="1" hangingPunct="1"/>
            <a:r>
              <a:rPr lang="en-US" altLang="en-US" sz="4300">
                <a:solidFill>
                  <a:srgbClr val="000099"/>
                </a:solidFill>
              </a:rPr>
              <a:t>Potential energy increases as the mass of an object increases.</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219200" y="1352550"/>
            <a:ext cx="6705600" cy="2743200"/>
          </a:xfrm>
        </p:spPr>
        <p:txBody>
          <a:bodyPr/>
          <a:lstStyle/>
          <a:p>
            <a:pPr eaLnBrk="1" hangingPunct="1"/>
            <a:r>
              <a:rPr lang="en-US" altLang="en-US" b="1"/>
              <a:t>Changing Kinetic Energy &amp; Potential Energy Activity</a:t>
            </a:r>
          </a:p>
        </p:txBody>
      </p:sp>
      <p:sp>
        <p:nvSpPr>
          <p:cNvPr id="20483" name="TextBox 1"/>
          <p:cNvSpPr txBox="1">
            <a:spLocks noChangeArrowheads="1"/>
          </p:cNvSpPr>
          <p:nvPr/>
        </p:nvSpPr>
        <p:spPr bwMode="auto">
          <a:xfrm>
            <a:off x="1143000" y="4800600"/>
            <a:ext cx="693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a:solidFill>
                  <a:srgbClr val="000099"/>
                </a:solidFill>
              </a:rPr>
              <a:t>Use the QR Code activity to introduce the relationship between kinetic energy and potential energy if possible. Otherwise, use slides 21-27  with animations to demonstrate the concepts.</a:t>
            </a:r>
          </a:p>
        </p:txBody>
      </p:sp>
    </p:spTree>
  </p:cSld>
  <p:clrMapOvr>
    <a:masterClrMapping/>
  </p:clrMapOvr>
  <p:transition spd="slow">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
            <a:ext cx="8305800" cy="835025"/>
          </a:xfrm>
        </p:spPr>
        <p:txBody>
          <a:bodyPr/>
          <a:lstStyle/>
          <a:p>
            <a:pPr eaLnBrk="1" hangingPunct="1"/>
            <a:r>
              <a:rPr lang="en-US" altLang="en-US" sz="3400" b="1" u="sng">
                <a:solidFill>
                  <a:srgbClr val="000099"/>
                </a:solidFill>
              </a:rPr>
              <a:t>Changing Kinetic &amp; Potential Energy</a:t>
            </a:r>
          </a:p>
        </p:txBody>
      </p:sp>
      <p:sp>
        <p:nvSpPr>
          <p:cNvPr id="3" name="Content Placeholder 2"/>
          <p:cNvSpPr>
            <a:spLocks noGrp="1"/>
          </p:cNvSpPr>
          <p:nvPr>
            <p:ph idx="1"/>
          </p:nvPr>
        </p:nvSpPr>
        <p:spPr>
          <a:xfrm>
            <a:off x="582613" y="990600"/>
            <a:ext cx="7924800" cy="4800600"/>
          </a:xfrm>
        </p:spPr>
        <p:txBody>
          <a:bodyPr/>
          <a:lstStyle/>
          <a:p>
            <a:pPr marL="0" indent="0" algn="ctr" eaLnBrk="1" hangingPunct="1">
              <a:buFontTx/>
              <a:buNone/>
            </a:pPr>
            <a:r>
              <a:rPr lang="en-US" altLang="en-US" sz="2600">
                <a:solidFill>
                  <a:srgbClr val="000099"/>
                </a:solidFill>
              </a:rPr>
              <a:t>In a previous slide, we discussed how the potential energy of an object can change to kinetic energy.</a:t>
            </a:r>
          </a:p>
          <a:p>
            <a:pPr marL="0" indent="0" algn="ctr" eaLnBrk="1" hangingPunct="1">
              <a:buFontTx/>
              <a:buNone/>
            </a:pPr>
            <a:endParaRPr lang="en-US" altLang="en-US" sz="1600">
              <a:solidFill>
                <a:srgbClr val="000099"/>
              </a:solidFill>
            </a:endParaRPr>
          </a:p>
          <a:p>
            <a:pPr marL="0" indent="0" algn="ctr" eaLnBrk="1" hangingPunct="1">
              <a:buFontTx/>
              <a:buNone/>
            </a:pPr>
            <a:r>
              <a:rPr lang="en-US" altLang="en-US" sz="2600">
                <a:solidFill>
                  <a:srgbClr val="000099"/>
                </a:solidFill>
              </a:rPr>
              <a:t>For example, when you are holding the bowling ball, it has potential energy. As you release the ball, most of its energy is kinetic. However, as the ball begins to slow its kinetic energy decreases. But, the total energy of the ball hasn’t changed.</a:t>
            </a:r>
            <a:r>
              <a:rPr lang="en-US" altLang="en-US" sz="2800">
                <a:solidFill>
                  <a:srgbClr val="000099"/>
                </a:solidFill>
              </a:rPr>
              <a:t> </a:t>
            </a:r>
          </a:p>
          <a:p>
            <a:pPr marL="0" indent="0" algn="ctr" eaLnBrk="1" hangingPunct="1">
              <a:buFontTx/>
              <a:buNone/>
            </a:pPr>
            <a:endParaRPr lang="en-US" altLang="en-US" sz="1600">
              <a:solidFill>
                <a:srgbClr val="000099"/>
              </a:solidFill>
            </a:endParaRPr>
          </a:p>
          <a:p>
            <a:pPr marL="0" indent="0" algn="ctr" eaLnBrk="1" hangingPunct="1">
              <a:buFontTx/>
              <a:buNone/>
            </a:pPr>
            <a:r>
              <a:rPr lang="en-US" altLang="en-US" sz="2600">
                <a:solidFill>
                  <a:srgbClr val="000099"/>
                </a:solidFill>
              </a:rPr>
              <a:t>The decrease in kinetic energy equals the increase in potential energy. The total amount of energy remains constant.</a:t>
            </a:r>
          </a:p>
        </p:txBody>
      </p:sp>
      <p:pic>
        <p:nvPicPr>
          <p:cNvPr id="76808" name="Picture 8" descr="animated-bowling-image-001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0"/>
            <a:ext cx="81772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3">
                                            <p:txEl>
                                              <p:pRg st="4" end="4"/>
                                            </p:txEl>
                                          </p:spTgt>
                                        </p:tgtEl>
                                      </p:cBhvr>
                                    </p:animEffect>
                                  </p:childTnLst>
                                </p:cTn>
                              </p:par>
                            </p:childTnLst>
                          </p:cTn>
                        </p:par>
                        <p:par>
                          <p:cTn id="31" fill="hold" nodeType="afterGroup">
                            <p:stCondLst>
                              <p:cond delay="1000"/>
                            </p:stCondLst>
                            <p:childTnLst>
                              <p:par>
                                <p:cTn id="32" presetID="10" presetClass="entr" presetSubtype="0" fill="hold" nodeType="afterEffect">
                                  <p:stCondLst>
                                    <p:cond delay="1000"/>
                                  </p:stCondLst>
                                  <p:childTnLst>
                                    <p:set>
                                      <p:cBhvr>
                                        <p:cTn id="33" dur="1" fill="hold">
                                          <p:stCondLst>
                                            <p:cond delay="0"/>
                                          </p:stCondLst>
                                        </p:cTn>
                                        <p:tgtEl>
                                          <p:spTgt spid="76808"/>
                                        </p:tgtEl>
                                        <p:attrNameLst>
                                          <p:attrName>style.visibility</p:attrName>
                                        </p:attrNameLst>
                                      </p:cBhvr>
                                      <p:to>
                                        <p:strVal val="visible"/>
                                      </p:to>
                                    </p:set>
                                    <p:animEffect transition="in" filter="fade">
                                      <p:cBhvr>
                                        <p:cTn id="34" dur="10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086600" cy="2946400"/>
          </a:xfrm>
        </p:spPr>
        <p:txBody>
          <a:bodyPr/>
          <a:lstStyle/>
          <a:p>
            <a:pPr eaLnBrk="1" hangingPunct="1">
              <a:defRPr/>
            </a:pPr>
            <a:r>
              <a:rPr lang="en-US" sz="5000" b="1" dirty="0">
                <a:effectLst>
                  <a:outerShdw blurRad="38100" dist="38100" dir="2700000" algn="tl">
                    <a:srgbClr val="000000">
                      <a:alpha val="43137"/>
                    </a:srgbClr>
                  </a:outerShdw>
                </a:effectLst>
              </a:rPr>
              <a:t>Essential Question:</a:t>
            </a:r>
            <a:br>
              <a:rPr lang="en-US" sz="5000" b="1" dirty="0">
                <a:effectLst>
                  <a:outerShdw blurRad="38100" dist="38100" dir="2700000" algn="tl">
                    <a:srgbClr val="000000">
                      <a:alpha val="43137"/>
                    </a:srgbClr>
                  </a:outerShdw>
                </a:effectLst>
              </a:rPr>
            </a:br>
            <a:r>
              <a:rPr lang="en-US" sz="5000" b="1" dirty="0">
                <a:effectLst>
                  <a:outerShdw blurRad="38100" dist="38100" dir="2700000" algn="tl">
                    <a:srgbClr val="000000">
                      <a:alpha val="43137"/>
                    </a:srgbClr>
                  </a:outerShdw>
                </a:effectLst>
              </a:rPr>
              <a:t>How are potential &amp; kinetic energy related?</a:t>
            </a:r>
          </a:p>
        </p:txBody>
      </p:sp>
      <p:sp>
        <p:nvSpPr>
          <p:cNvPr id="4099" name="Subtitle 2"/>
          <p:cNvSpPr>
            <a:spLocks noGrp="1"/>
          </p:cNvSpPr>
          <p:nvPr>
            <p:ph type="subTitle" idx="1"/>
          </p:nvPr>
        </p:nvSpPr>
        <p:spPr>
          <a:xfrm>
            <a:off x="685800" y="4724400"/>
            <a:ext cx="7772400" cy="1714500"/>
          </a:xfrm>
        </p:spPr>
        <p:txBody>
          <a:bodyPr/>
          <a:lstStyle/>
          <a:p>
            <a:pPr algn="l" eaLnBrk="1" hangingPunct="1"/>
            <a:r>
              <a:rPr lang="en-US" altLang="en-US" b="1">
                <a:solidFill>
                  <a:srgbClr val="000099"/>
                </a:solidFill>
              </a:rPr>
              <a:t>Standard:</a:t>
            </a:r>
          </a:p>
          <a:p>
            <a:pPr algn="l" eaLnBrk="1" hangingPunct="1"/>
            <a:r>
              <a:rPr lang="en-US" altLang="en-US" b="1">
                <a:solidFill>
                  <a:srgbClr val="000099"/>
                </a:solidFill>
              </a:rPr>
              <a:t>S8P2b. Explain the relationship between potential and kinetic energy.</a:t>
            </a:r>
          </a:p>
        </p:txBody>
      </p:sp>
    </p:spTree>
  </p:cSld>
  <p:clrMapOvr>
    <a:masterClrMapping/>
  </p:clrMapOvr>
  <p:transition spd="slow">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952500" y="2644775"/>
            <a:ext cx="7315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a:hlinkClick r:id="rId3"/>
              </a:rPr>
              <a:t>http://www.classzone.com/books/ml_science_share/vis_sim/mem05_pg69_potential/mem05_pg69_potential.html</a:t>
            </a:r>
            <a:r>
              <a:rPr lang="en-US" altLang="en-US" sz="3200"/>
              <a:t> </a:t>
            </a:r>
          </a:p>
        </p:txBody>
      </p:sp>
      <p:sp>
        <p:nvSpPr>
          <p:cNvPr id="22531" name="Title 1"/>
          <p:cNvSpPr txBox="1">
            <a:spLocks/>
          </p:cNvSpPr>
          <p:nvPr/>
        </p:nvSpPr>
        <p:spPr bwMode="auto">
          <a:xfrm>
            <a:off x="1638300" y="533400"/>
            <a:ext cx="594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www.physicsclassroom.com/mmedia/energy/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5625" y="2667000"/>
            <a:ext cx="81089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txBox="1">
            <a:spLocks/>
          </p:cNvSpPr>
          <p:nvPr/>
        </p:nvSpPr>
        <p:spPr bwMode="auto">
          <a:xfrm>
            <a:off x="1638300" y="647700"/>
            <a:ext cx="5943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3556" name="Rectangle 1"/>
          <p:cNvSpPr>
            <a:spLocks noChangeArrowheads="1"/>
          </p:cNvSpPr>
          <p:nvPr/>
        </p:nvSpPr>
        <p:spPr bwMode="auto">
          <a:xfrm>
            <a:off x="647700" y="61769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http://www.physicsclassroom.com/mmedia/energy/ce.cfm</a:t>
            </a:r>
            <a:r>
              <a:rPr lang="en-US" altLang="en-US"/>
              <a:t> </a:t>
            </a:r>
          </a:p>
        </p:txBody>
      </p:sp>
    </p:spTree>
  </p:cSld>
  <p:clrMapOvr>
    <a:masterClrMapping/>
  </p:clrMapOvr>
  <p:transition spd="slow">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physicsclassroom.com/mmedia/energy/i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905000"/>
            <a:ext cx="5862638"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1"/>
          <p:cNvSpPr>
            <a:spLocks noChangeArrowheads="1"/>
          </p:cNvSpPr>
          <p:nvPr/>
        </p:nvSpPr>
        <p:spPr bwMode="auto">
          <a:xfrm>
            <a:off x="512763" y="60960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http://www.physicsclassroom.com/mmedia/energy/ie.cfm</a:t>
            </a:r>
            <a:r>
              <a:rPr lang="en-US" altLang="en-US"/>
              <a:t> </a:t>
            </a:r>
          </a:p>
        </p:txBody>
      </p:sp>
      <p:sp>
        <p:nvSpPr>
          <p:cNvPr id="24580" name="Title 1"/>
          <p:cNvSpPr txBox="1">
            <a:spLocks/>
          </p:cNvSpPr>
          <p:nvPr/>
        </p:nvSpPr>
        <p:spPr bwMode="auto">
          <a:xfrm>
            <a:off x="1752600" y="1524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175"/>
            <a:ext cx="8305800" cy="835025"/>
          </a:xfrm>
        </p:spPr>
        <p:txBody>
          <a:bodyPr/>
          <a:lstStyle/>
          <a:p>
            <a:pPr eaLnBrk="1" hangingPunct="1"/>
            <a:r>
              <a:rPr lang="en-US" altLang="en-US" sz="3400" b="1" u="sng">
                <a:solidFill>
                  <a:srgbClr val="000099"/>
                </a:solidFill>
              </a:rPr>
              <a:t>Changing Kinetic &amp; Potential Energy</a:t>
            </a:r>
          </a:p>
        </p:txBody>
      </p:sp>
      <p:pic>
        <p:nvPicPr>
          <p:cNvPr id="25603" name="Picture 2" descr="http://www.physicsclassroom.com/mmedia/energy/s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7225" y="990600"/>
            <a:ext cx="7724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457200" y="63246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http://www.physicsclassroom.com/mmedia/energy/se.cfm</a:t>
            </a:r>
            <a:r>
              <a:rPr lang="en-US" altLang="en-US"/>
              <a:t> </a:t>
            </a:r>
          </a:p>
        </p:txBody>
      </p:sp>
      <p:sp>
        <p:nvSpPr>
          <p:cNvPr id="25605" name="TextBox 5"/>
          <p:cNvSpPr txBox="1">
            <a:spLocks noChangeArrowheads="1"/>
          </p:cNvSpPr>
          <p:nvPr/>
        </p:nvSpPr>
        <p:spPr bwMode="auto">
          <a:xfrm>
            <a:off x="657225" y="46482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KE = Kinetic Energy</a:t>
            </a:r>
          </a:p>
          <a:p>
            <a:pPr eaLnBrk="1" hangingPunct="1"/>
            <a:r>
              <a:rPr lang="en-US" altLang="en-US"/>
              <a:t>PE = Potential Energy</a:t>
            </a:r>
          </a:p>
          <a:p>
            <a:pPr eaLnBrk="1" hangingPunct="1"/>
            <a:r>
              <a:rPr lang="en-US" altLang="en-US"/>
              <a:t>W = Work</a:t>
            </a:r>
          </a:p>
          <a:p>
            <a:pPr eaLnBrk="1" hangingPunct="1"/>
            <a:r>
              <a:rPr lang="en-US" altLang="en-US"/>
              <a:t>TME = Time</a:t>
            </a:r>
          </a:p>
        </p:txBody>
      </p:sp>
    </p:spTree>
  </p:cSld>
  <p:clrMapOvr>
    <a:masterClrMapping/>
  </p:clrMapOvr>
  <p:transition spd="slow">
    <p:checke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physicsclassroom.com/mmedia/energy/d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362200"/>
            <a:ext cx="78041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txBox="1">
            <a:spLocks/>
          </p:cNvSpPr>
          <p:nvPr/>
        </p:nvSpPr>
        <p:spPr bwMode="auto">
          <a:xfrm>
            <a:off x="1658938" y="3810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6628" name="TextBox 1"/>
          <p:cNvSpPr txBox="1">
            <a:spLocks noChangeArrowheads="1"/>
          </p:cNvSpPr>
          <p:nvPr/>
        </p:nvSpPr>
        <p:spPr bwMode="auto">
          <a:xfrm>
            <a:off x="2590800" y="54864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rgbClr val="000099"/>
                </a:solidFill>
              </a:rPr>
              <a:t>Shooting a Dart</a:t>
            </a:r>
          </a:p>
        </p:txBody>
      </p:sp>
      <p:sp>
        <p:nvSpPr>
          <p:cNvPr id="26629" name="Rectangle 3"/>
          <p:cNvSpPr>
            <a:spLocks noChangeArrowheads="1"/>
          </p:cNvSpPr>
          <p:nvPr/>
        </p:nvSpPr>
        <p:spPr bwMode="auto">
          <a:xfrm>
            <a:off x="563563" y="6180138"/>
            <a:ext cx="796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http://www.physicsclassroom.com/mmedia/energy/dg.cfm</a:t>
            </a:r>
            <a:r>
              <a:rPr lang="en-US" altLang="en-US"/>
              <a:t> </a:t>
            </a:r>
          </a:p>
        </p:txBody>
      </p:sp>
    </p:spTree>
  </p:cSld>
  <p:clrMapOvr>
    <a:masterClrMapping/>
  </p:clrMapOvr>
  <p:transition spd="slow">
    <p:checke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physicsclassroom.com/mmedia/energy/p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8350" y="2133600"/>
            <a:ext cx="7713663" cy="3352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27651" name="Rectangle 1"/>
          <p:cNvSpPr>
            <a:spLocks noChangeArrowheads="1"/>
          </p:cNvSpPr>
          <p:nvPr/>
        </p:nvSpPr>
        <p:spPr bwMode="auto">
          <a:xfrm>
            <a:off x="585788" y="6253163"/>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http://www.physicsclassroom.com/mmedia/energy/pe.cfm</a:t>
            </a:r>
            <a:r>
              <a:rPr lang="en-US" altLang="en-US"/>
              <a:t> </a:t>
            </a:r>
          </a:p>
        </p:txBody>
      </p:sp>
      <p:sp>
        <p:nvSpPr>
          <p:cNvPr id="27652" name="Title 1"/>
          <p:cNvSpPr txBox="1">
            <a:spLocks/>
          </p:cNvSpPr>
          <p:nvPr/>
        </p:nvSpPr>
        <p:spPr bwMode="auto">
          <a:xfrm>
            <a:off x="1722438"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7653" name="TextBox 2"/>
          <p:cNvSpPr txBox="1">
            <a:spLocks noChangeArrowheads="1"/>
          </p:cNvSpPr>
          <p:nvPr/>
        </p:nvSpPr>
        <p:spPr bwMode="auto">
          <a:xfrm>
            <a:off x="2362200" y="5638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rgbClr val="000099"/>
                </a:solidFill>
              </a:rPr>
              <a:t>Pendulum</a:t>
            </a:r>
          </a:p>
        </p:txBody>
      </p:sp>
    </p:spTree>
  </p:cSld>
  <p:clrMapOvr>
    <a:masterClrMapping/>
  </p:clrMapOvr>
  <p:transition spd="slow">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hysicsclassroom.com/mmedia/energy/h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4993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3400" y="60706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http://www.physicsclassroom.com/mmedia/energy/hw.cfm</a:t>
            </a:r>
            <a:r>
              <a:rPr lang="en-US" altLang="en-US"/>
              <a:t> </a:t>
            </a:r>
          </a:p>
        </p:txBody>
      </p:sp>
      <p:sp>
        <p:nvSpPr>
          <p:cNvPr id="28676" name="Title 1"/>
          <p:cNvSpPr txBox="1">
            <a:spLocks/>
          </p:cNvSpPr>
          <p:nvPr/>
        </p:nvSpPr>
        <p:spPr bwMode="auto">
          <a:xfrm>
            <a:off x="1722438"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hysicsclassroom.com/mmedia/energy/h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514600"/>
            <a:ext cx="8039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
          <p:cNvSpPr>
            <a:spLocks noChangeArrowheads="1"/>
          </p:cNvSpPr>
          <p:nvPr/>
        </p:nvSpPr>
        <p:spPr bwMode="auto">
          <a:xfrm>
            <a:off x="576263" y="6172200"/>
            <a:ext cx="796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http://www.physicsclassroom.com/mmedia/energy/hh.cfm</a:t>
            </a:r>
            <a:r>
              <a:rPr lang="en-US" altLang="en-US"/>
              <a:t> </a:t>
            </a:r>
          </a:p>
        </p:txBody>
      </p:sp>
      <p:sp>
        <p:nvSpPr>
          <p:cNvPr id="29700" name="Title 1"/>
          <p:cNvSpPr txBox="1">
            <a:spLocks/>
          </p:cNvSpPr>
          <p:nvPr/>
        </p:nvSpPr>
        <p:spPr bwMode="auto">
          <a:xfrm>
            <a:off x="1585913"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609600" y="2644775"/>
            <a:ext cx="8001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a:hlinkClick r:id="rId3"/>
              </a:rPr>
              <a:t>http://www.classzone.com/books/ml_science_share/vis_sim/mfm05_pg126_coaster/mfm05_pg126_coaster.html</a:t>
            </a:r>
            <a:r>
              <a:rPr lang="en-US" altLang="en-US" sz="3200"/>
              <a:t> </a:t>
            </a:r>
          </a:p>
        </p:txBody>
      </p:sp>
      <p:sp>
        <p:nvSpPr>
          <p:cNvPr id="30723" name="Title 1"/>
          <p:cNvSpPr txBox="1">
            <a:spLocks/>
          </p:cNvSpPr>
          <p:nvPr/>
        </p:nvSpPr>
        <p:spPr bwMode="auto">
          <a:xfrm>
            <a:off x="1593850" y="4572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ciencecity.oupchina.com.hk/npaw/student/glossary/img/simple_pendul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066800"/>
            <a:ext cx="7478713" cy="47529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527175" y="1655763"/>
            <a:ext cx="6096000" cy="2717800"/>
          </a:xfrm>
        </p:spPr>
        <p:txBody>
          <a:bodyPr/>
          <a:lstStyle/>
          <a:p>
            <a:pPr eaLnBrk="1" hangingPunct="1"/>
            <a:r>
              <a:rPr lang="en-US" altLang="en-US" sz="6600" b="1"/>
              <a:t>Concept</a:t>
            </a:r>
            <a:br>
              <a:rPr lang="en-US" altLang="en-US" sz="6600" b="1"/>
            </a:br>
            <a:r>
              <a:rPr lang="en-US" altLang="en-US" sz="6600" b="1"/>
              <a:t>Attainment</a:t>
            </a:r>
            <a:br>
              <a:rPr lang="en-US" altLang="en-US" sz="6600" b="1"/>
            </a:br>
            <a:r>
              <a:rPr lang="en-US" altLang="en-US" sz="6600" b="1"/>
              <a:t>Activity</a:t>
            </a:r>
          </a:p>
        </p:txBody>
      </p:sp>
      <p:sp>
        <p:nvSpPr>
          <p:cNvPr id="5123" name="Subtitle 2"/>
          <p:cNvSpPr>
            <a:spLocks noGrp="1"/>
          </p:cNvSpPr>
          <p:nvPr>
            <p:ph type="subTitle" idx="1"/>
          </p:nvPr>
        </p:nvSpPr>
        <p:spPr/>
        <p:txBody>
          <a:bodyPr/>
          <a:lstStyle/>
          <a:p>
            <a:pPr eaLnBrk="1" hangingPunct="1"/>
            <a:r>
              <a:rPr lang="en-US" altLang="en-US">
                <a:solidFill>
                  <a:srgbClr val="000099"/>
                </a:solidFill>
              </a:rPr>
              <a:t>[see resources]</a:t>
            </a:r>
          </a:p>
        </p:txBody>
      </p:sp>
    </p:spTree>
  </p:cSld>
  <p:clrMapOvr>
    <a:masterClrMapping/>
  </p:clrMapOvr>
  <p:transition spd="slow">
    <p:checke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61988" y="762000"/>
            <a:ext cx="7772400" cy="3429000"/>
          </a:xfrm>
        </p:spPr>
        <p:txBody>
          <a:bodyPr/>
          <a:lstStyle/>
          <a:p>
            <a:pPr eaLnBrk="1" hangingPunct="1"/>
            <a:r>
              <a:rPr lang="en-US" altLang="en-US">
                <a:solidFill>
                  <a:srgbClr val="000099"/>
                </a:solidFill>
              </a:rPr>
              <a:t>Watch the video clip of the cartoon Road Runner. Identify at least two examples of Kinetic Energy and two examples of Potential Energy</a:t>
            </a:r>
          </a:p>
        </p:txBody>
      </p:sp>
      <p:sp>
        <p:nvSpPr>
          <p:cNvPr id="32771" name="Rectangle 2"/>
          <p:cNvSpPr>
            <a:spLocks noChangeArrowheads="1"/>
          </p:cNvSpPr>
          <p:nvPr/>
        </p:nvSpPr>
        <p:spPr bwMode="auto">
          <a:xfrm>
            <a:off x="814388" y="4724400"/>
            <a:ext cx="7467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400">
                <a:hlinkClick r:id="rId3"/>
              </a:rPr>
              <a:t>http://www.youtube.com/watch?v=8H41zbqrwVo</a:t>
            </a:r>
            <a:r>
              <a:rPr lang="en-US" altLang="en-US" sz="4400"/>
              <a:t> </a:t>
            </a:r>
          </a:p>
        </p:txBody>
      </p:sp>
    </p:spTree>
  </p:cSld>
  <p:clrMapOvr>
    <a:masterClrMapping/>
  </p:clrMapOvr>
  <p:transition spd="slow">
    <p:checke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304800"/>
            <a:ext cx="7772400" cy="1066800"/>
          </a:xfrm>
        </p:spPr>
        <p:txBody>
          <a:bodyPr/>
          <a:lstStyle/>
          <a:p>
            <a:r>
              <a:rPr lang="en-US" altLang="en-US">
                <a:solidFill>
                  <a:srgbClr val="000099"/>
                </a:solidFill>
              </a:rPr>
              <a:t>Other Suggested Activities:</a:t>
            </a:r>
          </a:p>
        </p:txBody>
      </p:sp>
      <p:sp>
        <p:nvSpPr>
          <p:cNvPr id="33795" name="Content Placeholder 2"/>
          <p:cNvSpPr>
            <a:spLocks noGrp="1"/>
          </p:cNvSpPr>
          <p:nvPr>
            <p:ph idx="1"/>
          </p:nvPr>
        </p:nvSpPr>
        <p:spPr>
          <a:xfrm>
            <a:off x="685800" y="1447800"/>
            <a:ext cx="7772400" cy="3581400"/>
          </a:xfrm>
        </p:spPr>
        <p:txBody>
          <a:bodyPr/>
          <a:lstStyle/>
          <a:p>
            <a:r>
              <a:rPr lang="en-US" altLang="en-US">
                <a:solidFill>
                  <a:srgbClr val="000099"/>
                </a:solidFill>
              </a:rPr>
              <a:t>Trill Ride Activity, Spool Racer, or Button Whizzer</a:t>
            </a:r>
          </a:p>
          <a:p>
            <a:r>
              <a:rPr lang="en-US" altLang="en-US">
                <a:solidFill>
                  <a:srgbClr val="000099"/>
                </a:solidFill>
              </a:rPr>
              <a:t>Kinetic &amp; Potential Energy Images</a:t>
            </a:r>
          </a:p>
          <a:p>
            <a:r>
              <a:rPr lang="en-US" altLang="en-US">
                <a:solidFill>
                  <a:srgbClr val="000099"/>
                </a:solidFill>
              </a:rPr>
              <a:t>Science of NHL Hockey</a:t>
            </a:r>
          </a:p>
        </p:txBody>
      </p:sp>
    </p:spTree>
  </p:cSld>
  <p:clrMapOvr>
    <a:masterClrMapping/>
  </p:clrMapOvr>
  <p:transition spd="slow">
    <p:checke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152400"/>
            <a:ext cx="7772400" cy="990600"/>
          </a:xfrm>
        </p:spPr>
        <p:txBody>
          <a:bodyPr/>
          <a:lstStyle/>
          <a:p>
            <a:r>
              <a:rPr lang="en-US" altLang="en-US" u="sng">
                <a:solidFill>
                  <a:srgbClr val="000099"/>
                </a:solidFill>
              </a:rPr>
              <a:t>Summarizing Strategy</a:t>
            </a: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1295400"/>
            <a:ext cx="7548563" cy="49228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17488"/>
            <a:ext cx="7772400" cy="1447800"/>
          </a:xfrm>
        </p:spPr>
        <p:txBody>
          <a:bodyPr/>
          <a:lstStyle/>
          <a:p>
            <a:pPr eaLnBrk="1" hangingPunct="1"/>
            <a:r>
              <a:rPr lang="en-US" altLang="en-US" sz="3600">
                <a:solidFill>
                  <a:srgbClr val="000099"/>
                </a:solidFill>
              </a:rPr>
              <a:t>Use the Kinetic &amp; Potential Energy Graphic Organizer to take notes.</a:t>
            </a:r>
          </a:p>
        </p:txBody>
      </p:sp>
      <p:graphicFrame>
        <p:nvGraphicFramePr>
          <p:cNvPr id="6147" name="Object 2"/>
          <p:cNvGraphicFramePr>
            <a:graphicFrameLocks noChangeAspect="1"/>
          </p:cNvGraphicFramePr>
          <p:nvPr/>
        </p:nvGraphicFramePr>
        <p:xfrm>
          <a:off x="1524000" y="1828800"/>
          <a:ext cx="6035675" cy="4664075"/>
        </p:xfrm>
        <a:graphic>
          <a:graphicData uri="http://schemas.openxmlformats.org/presentationml/2006/ole">
            <mc:AlternateContent xmlns:mc="http://schemas.openxmlformats.org/markup-compatibility/2006">
              <mc:Choice xmlns:v="urn:schemas-microsoft-com:vml" Requires="v">
                <p:oleObj spid="_x0000_s6150" name="Acrobat Document" r:id="rId4" imgW="6034986" imgH="4663440" progId="AcroExch.Document.11">
                  <p:embed/>
                </p:oleObj>
              </mc:Choice>
              <mc:Fallback>
                <p:oleObj name="Acrobat Document" r:id="rId4" imgW="6034986" imgH="466344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828800"/>
                        <a:ext cx="6035675" cy="466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74700"/>
          </a:xfrm>
        </p:spPr>
        <p:txBody>
          <a:bodyPr/>
          <a:lstStyle/>
          <a:p>
            <a:pPr algn="ctr" eaLnBrk="1" hangingPunct="1">
              <a:defRPr/>
            </a:pPr>
            <a:r>
              <a:rPr lang="en-US" sz="6000" dirty="0">
                <a:solidFill>
                  <a:srgbClr val="000099"/>
                </a:solidFill>
              </a:rPr>
              <a:t>What is energy?</a:t>
            </a:r>
          </a:p>
        </p:txBody>
      </p:sp>
      <p:sp>
        <p:nvSpPr>
          <p:cNvPr id="4" name="Text Placeholder 3"/>
          <p:cNvSpPr>
            <a:spLocks noGrp="1"/>
          </p:cNvSpPr>
          <p:nvPr>
            <p:ph type="body" idx="1"/>
          </p:nvPr>
        </p:nvSpPr>
        <p:spPr>
          <a:xfrm>
            <a:off x="685800" y="1371600"/>
            <a:ext cx="7772400" cy="4953000"/>
          </a:xfrm>
        </p:spPr>
        <p:txBody>
          <a:bodyPr/>
          <a:lstStyle/>
          <a:p>
            <a:pPr algn="ctr" eaLnBrk="1" hangingPunct="1"/>
            <a:r>
              <a:rPr lang="en-US" altLang="en-US" sz="3600">
                <a:solidFill>
                  <a:srgbClr val="000099"/>
                </a:solidFill>
              </a:rPr>
              <a:t>Energy is the ability to cause change.</a:t>
            </a:r>
          </a:p>
          <a:p>
            <a:pPr algn="ctr" eaLnBrk="1" hangingPunct="1"/>
            <a:endParaRPr lang="en-US" altLang="en-US">
              <a:solidFill>
                <a:srgbClr val="000099"/>
              </a:solidFill>
            </a:endParaRPr>
          </a:p>
          <a:p>
            <a:pPr algn="ctr" eaLnBrk="1" hangingPunct="1"/>
            <a:r>
              <a:rPr lang="en-US" altLang="en-US" sz="3600">
                <a:solidFill>
                  <a:srgbClr val="000099"/>
                </a:solidFill>
              </a:rPr>
              <a:t>Everything around you has energy, but you notice it only when a change takes place.</a:t>
            </a:r>
          </a:p>
          <a:p>
            <a:pPr algn="ctr" eaLnBrk="1" hangingPunct="1"/>
            <a:endParaRPr lang="en-US" altLang="en-US">
              <a:solidFill>
                <a:srgbClr val="000099"/>
              </a:solidFill>
            </a:endParaRPr>
          </a:p>
          <a:p>
            <a:pPr algn="ctr" eaLnBrk="1" hangingPunct="1"/>
            <a:r>
              <a:rPr lang="en-US" altLang="en-US" sz="3600">
                <a:solidFill>
                  <a:srgbClr val="000099"/>
                </a:solidFill>
              </a:rPr>
              <a:t>Anytime a change occurs, energy is transferred from one object to another.</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09600"/>
            <a:ext cx="8153400" cy="1066800"/>
          </a:xfrm>
        </p:spPr>
        <p:txBody>
          <a:bodyPr/>
          <a:lstStyle/>
          <a:p>
            <a:pPr eaLnBrk="1" hangingPunct="1"/>
            <a:r>
              <a:rPr lang="en-US" altLang="en-US" sz="5400" b="1">
                <a:solidFill>
                  <a:srgbClr val="000099"/>
                </a:solidFill>
              </a:rPr>
              <a:t>Explain how these objects cause change…</a:t>
            </a:r>
          </a:p>
        </p:txBody>
      </p:sp>
      <p:pic>
        <p:nvPicPr>
          <p:cNvPr id="8195" name="Picture 2" descr="C:\Users\ARRINGTONCB\AppData\Local\Microsoft\Windows\Temporary Internet Files\Content.IE5\FXILHAZO\MC9004417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9076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C:\Users\ARRINGTONCB\AppData\Local\Microsoft\Windows\Temporary Internet Files\Content.IE5\7UR01MAO\MC9004370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662363"/>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screenshots.en.sftcdn.net/en/scrn/6655000/6655499/image-04-535x5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3622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2209800"/>
          </a:xfrm>
        </p:spPr>
        <p:txBody>
          <a:bodyPr/>
          <a:lstStyle/>
          <a:p>
            <a:pPr eaLnBrk="1" hangingPunct="1"/>
            <a:r>
              <a:rPr lang="en-US" altLang="en-US" sz="3600">
                <a:solidFill>
                  <a:srgbClr val="000099"/>
                </a:solidFill>
              </a:rPr>
              <a:t>Things that move can cause change. For example, a bowling ball rolls down the alley and knocks down some pins. Is energy involved?</a:t>
            </a:r>
            <a:endParaRPr lang="en-US" altLang="en-US" sz="3600"/>
          </a:p>
        </p:txBody>
      </p:sp>
      <p:pic>
        <p:nvPicPr>
          <p:cNvPr id="69636" name="Picture 4" descr="Bowling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925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2743200"/>
            <a:ext cx="8077200" cy="1662113"/>
          </a:xfrm>
          <a:prstGeom prst="rect">
            <a:avLst/>
          </a:prstGeom>
        </p:spPr>
        <p:txBody>
          <a:bodyPr>
            <a:spAutoFit/>
          </a:bodyPr>
          <a:lstStyle/>
          <a:p>
            <a:pPr algn="ctr">
              <a:defRPr/>
            </a:pPr>
            <a:r>
              <a:rPr lang="en-US" sz="3400" kern="0" dirty="0">
                <a:solidFill>
                  <a:srgbClr val="000099"/>
                </a:solidFill>
                <a:latin typeface="Arial"/>
                <a:ea typeface="+mj-ea"/>
                <a:cs typeface="+mj-cs"/>
              </a:rPr>
              <a:t>A change occurs when the pins fall over. The bowling ball causes this change, so the bowling ball has energy.</a:t>
            </a:r>
            <a:endParaRPr lang="en-US" sz="3400" dirty="0">
              <a:solidFill>
                <a:srgbClr val="000099"/>
              </a:solidFill>
            </a:endParaRPr>
          </a:p>
        </p:txBody>
      </p:sp>
      <p:sp>
        <p:nvSpPr>
          <p:cNvPr id="4" name="TextBox 3"/>
          <p:cNvSpPr txBox="1">
            <a:spLocks noChangeArrowheads="1"/>
          </p:cNvSpPr>
          <p:nvPr/>
        </p:nvSpPr>
        <p:spPr bwMode="auto">
          <a:xfrm>
            <a:off x="1981200" y="4622800"/>
            <a:ext cx="5181600" cy="1754188"/>
          </a:xfrm>
          <a:prstGeom prst="rect">
            <a:avLst/>
          </a:prstGeom>
          <a:solidFill>
            <a:schemeClr val="bg1">
              <a:alpha val="94116"/>
            </a:schemeClr>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600" b="1">
                <a:solidFill>
                  <a:srgbClr val="000099"/>
                </a:solidFill>
              </a:rPr>
              <a:t>As the ball moves, it has a form of energy called </a:t>
            </a:r>
            <a:r>
              <a:rPr lang="en-US" altLang="en-US" sz="3600" b="1" u="sng">
                <a:solidFill>
                  <a:srgbClr val="000099"/>
                </a:solidFill>
              </a:rPr>
              <a:t>kinetic energy</a:t>
            </a:r>
            <a:r>
              <a:rPr lang="en-US" altLang="en-US" sz="3600" b="1">
                <a:solidFill>
                  <a:srgbClr val="000099"/>
                </a:solidFill>
              </a:rPr>
              <a:t>.</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22" presetClass="entr" presetSubtype="1" fill="hold" nodeType="afterEffect">
                                  <p:stCondLst>
                                    <p:cond delay="3500"/>
                                  </p:stCondLst>
                                  <p:childTnLst>
                                    <p:set>
                                      <p:cBhvr>
                                        <p:cTn id="12" dur="1" fill="hold">
                                          <p:stCondLst>
                                            <p:cond delay="0"/>
                                          </p:stCondLst>
                                        </p:cTn>
                                        <p:tgtEl>
                                          <p:spTgt spid="69636"/>
                                        </p:tgtEl>
                                        <p:attrNameLst>
                                          <p:attrName>style.visibility</p:attrName>
                                        </p:attrNameLst>
                                      </p:cBhvr>
                                      <p:to>
                                        <p:strVal val="visible"/>
                                      </p:to>
                                    </p:set>
                                    <p:animEffect transition="in" filter="wipe(up)">
                                      <p:cBhvr>
                                        <p:cTn id="13" dur="1000"/>
                                        <p:tgtEl>
                                          <p:spTgt spid="69636"/>
                                        </p:tgtEl>
                                      </p:cBhvr>
                                    </p:animEffect>
                                  </p:childTnLst>
                                </p:cTn>
                              </p:par>
                            </p:childTnLst>
                          </p:cTn>
                        </p:par>
                        <p:par>
                          <p:cTn id="14" fill="hold" nodeType="afterGroup">
                            <p:stCondLst>
                              <p:cond delay="6000"/>
                            </p:stCondLst>
                            <p:childTnLst>
                              <p:par>
                                <p:cTn id="15" presetID="53" presetClass="entr" presetSubtype="16" fill="hold" grpId="0" nodeType="afterEffect">
                                  <p:stCondLst>
                                    <p:cond delay="50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par>
                          <p:cTn id="20" fill="hold" nodeType="afterGroup">
                            <p:stCondLst>
                              <p:cond delay="12000"/>
                            </p:stCondLst>
                            <p:childTnLst>
                              <p:par>
                                <p:cTn id="21" presetID="53" presetClass="entr" presetSubtype="16" fill="hold" grpId="0" nodeType="afterEffect">
                                  <p:stCondLst>
                                    <p:cond delay="5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438" y="1600200"/>
            <a:ext cx="6096000" cy="2562225"/>
          </a:xfrm>
        </p:spPr>
        <p:txBody>
          <a:bodyPr/>
          <a:lstStyle/>
          <a:p>
            <a:pPr eaLnBrk="1" hangingPunct="1">
              <a:defRPr/>
            </a:pPr>
            <a:r>
              <a:rPr lang="en-US" sz="8800" b="1" dirty="0">
                <a:effectLst>
                  <a:outerShdw blurRad="38100" dist="38100" dir="2700000" algn="tl">
                    <a:srgbClr val="000000">
                      <a:alpha val="43137"/>
                    </a:srgbClr>
                  </a:outerShdw>
                </a:effectLst>
              </a:rPr>
              <a:t>Kinetic Energy</a:t>
            </a:r>
          </a:p>
        </p:txBody>
      </p:sp>
      <p:sp>
        <p:nvSpPr>
          <p:cNvPr id="3" name="Subtitle 2"/>
          <p:cNvSpPr>
            <a:spLocks noGrp="1"/>
          </p:cNvSpPr>
          <p:nvPr>
            <p:ph type="subTitle" idx="1"/>
          </p:nvPr>
        </p:nvSpPr>
        <p:spPr>
          <a:xfrm>
            <a:off x="533400" y="4648200"/>
            <a:ext cx="8135938" cy="1790700"/>
          </a:xfrm>
        </p:spPr>
        <p:txBody>
          <a:bodyPr/>
          <a:lstStyle/>
          <a:p>
            <a:pPr eaLnBrk="1" hangingPunct="1"/>
            <a:r>
              <a:rPr lang="en-US" altLang="en-US" sz="3300" b="1">
                <a:solidFill>
                  <a:srgbClr val="000099"/>
                </a:solidFill>
              </a:rPr>
              <a:t>Kinetic energy is the energy an object has due to its motion. If an object isn’t moving, it doesn’t have kinetic energy.</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par>
                          <p:cTn id="21" fill="hold" nodeType="afterGroup">
                            <p:stCondLst>
                              <p:cond delay="3500"/>
                            </p:stCondLst>
                            <p:childTnLst>
                              <p:par>
                                <p:cTn id="22" presetID="53" presetClass="entr" presetSubtype="16" fill="hold" grpId="0" nodeType="afterEffect">
                                  <p:stCondLst>
                                    <p:cond delay="100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pPr eaLnBrk="1" hangingPunct="1"/>
            <a:r>
              <a:rPr lang="en-US" altLang="en-US" sz="4800" b="1" u="sng">
                <a:solidFill>
                  <a:srgbClr val="000099"/>
                </a:solidFill>
              </a:rPr>
              <a:t>Kinetic Energy and Speed</a:t>
            </a:r>
          </a:p>
        </p:txBody>
      </p:sp>
      <p:sp>
        <p:nvSpPr>
          <p:cNvPr id="3" name="Content Placeholder 2"/>
          <p:cNvSpPr>
            <a:spLocks noGrp="1"/>
          </p:cNvSpPr>
          <p:nvPr>
            <p:ph idx="1"/>
          </p:nvPr>
        </p:nvSpPr>
        <p:spPr>
          <a:xfrm>
            <a:off x="685800" y="1219200"/>
            <a:ext cx="7772400" cy="4410075"/>
          </a:xfrm>
        </p:spPr>
        <p:txBody>
          <a:bodyPr/>
          <a:lstStyle/>
          <a:p>
            <a:pPr marL="0" indent="0" algn="ctr" eaLnBrk="1" hangingPunct="1">
              <a:buFontTx/>
              <a:buNone/>
            </a:pPr>
            <a:r>
              <a:rPr lang="en-US" altLang="en-US">
                <a:solidFill>
                  <a:srgbClr val="000099"/>
                </a:solidFill>
              </a:rPr>
              <a:t>Let’s use our bowling ball example. If you roll the bowling ball so it moves faster, what happens when it hits the pins?</a:t>
            </a:r>
          </a:p>
          <a:p>
            <a:pPr marL="0" indent="0" algn="ctr" eaLnBrk="1" hangingPunct="1">
              <a:buFontTx/>
              <a:buNone/>
            </a:pPr>
            <a:endParaRPr lang="en-US" altLang="en-US" sz="1200">
              <a:solidFill>
                <a:srgbClr val="000099"/>
              </a:solidFill>
            </a:endParaRPr>
          </a:p>
          <a:p>
            <a:pPr marL="0" indent="0" algn="ctr" eaLnBrk="1" hangingPunct="1">
              <a:buFontTx/>
              <a:buNone/>
            </a:pPr>
            <a:r>
              <a:rPr lang="en-US" altLang="en-US">
                <a:solidFill>
                  <a:srgbClr val="000099"/>
                </a:solidFill>
              </a:rPr>
              <a:t>A faster ball causes more change to occur than a ball that is moving slowly. </a:t>
            </a:r>
          </a:p>
          <a:p>
            <a:pPr marL="0" indent="0" algn="ctr" eaLnBrk="1" hangingPunct="1">
              <a:buFontTx/>
              <a:buNone/>
            </a:pPr>
            <a:endParaRPr lang="en-US" altLang="en-US" sz="1200">
              <a:solidFill>
                <a:srgbClr val="000099"/>
              </a:solidFill>
            </a:endParaRPr>
          </a:p>
          <a:p>
            <a:pPr marL="0" indent="0" algn="ctr" eaLnBrk="1" hangingPunct="1">
              <a:buFontTx/>
              <a:buNone/>
            </a:pPr>
            <a:r>
              <a:rPr lang="en-US" altLang="en-US">
                <a:solidFill>
                  <a:srgbClr val="000099"/>
                </a:solidFill>
              </a:rPr>
              <a:t>Kinetic energy increases as an </a:t>
            </a:r>
            <a:br>
              <a:rPr lang="en-US" altLang="en-US">
                <a:solidFill>
                  <a:srgbClr val="000099"/>
                </a:solidFill>
              </a:rPr>
            </a:br>
            <a:r>
              <a:rPr lang="en-US" altLang="en-US">
                <a:solidFill>
                  <a:srgbClr val="000099"/>
                </a:solidFill>
              </a:rPr>
              <a:t>object moves faster.</a:t>
            </a:r>
          </a:p>
        </p:txBody>
      </p:sp>
      <p:pic>
        <p:nvPicPr>
          <p:cNvPr id="70662" name="Picture 6" descr="Bowling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9738" y="4856163"/>
            <a:ext cx="17446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Bow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81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nodeType="afterGroup">
                            <p:stCondLst>
                              <p:cond delay="3500"/>
                            </p:stCondLst>
                            <p:childTnLst>
                              <p:par>
                                <p:cTn id="17" presetID="1" presetClass="entr" presetSubtype="0" fill="hold" nodeType="afterEffect">
                                  <p:stCondLst>
                                    <p:cond delay="3000"/>
                                  </p:stCondLst>
                                  <p:childTnLst>
                                    <p:set>
                                      <p:cBhvr>
                                        <p:cTn id="18" dur="1" fill="hold">
                                          <p:stCondLst>
                                            <p:cond delay="0"/>
                                          </p:stCondLst>
                                        </p:cTn>
                                        <p:tgtEl>
                                          <p:spTgt spid="70664"/>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nodeType="afterEffect">
                                  <p:stCondLst>
                                    <p:cond delay="3500"/>
                                  </p:stCondLst>
                                  <p:childTnLst>
                                    <p:set>
                                      <p:cBhvr>
                                        <p:cTn id="21" dur="1" fill="hold">
                                          <p:stCondLst>
                                            <p:cond delay="0"/>
                                          </p:stCondLst>
                                        </p:cTn>
                                        <p:tgtEl>
                                          <p:spTgt spid="7066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lue-Yellow">
  <a:themeElements>
    <a:clrScheme name="Blue-Yellow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ue-Yell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Yellow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ue-Yellow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ue-Yellow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ue-Yellow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ue-Yellow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Blue-Yellow</Template>
  <TotalTime>1190</TotalTime>
  <Words>1745</Words>
  <Application>Microsoft Office PowerPoint</Application>
  <PresentationFormat>On-screen Show (4:3)</PresentationFormat>
  <Paragraphs>154</Paragraphs>
  <Slides>32</Slides>
  <Notes>31</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5" baseType="lpstr">
      <vt:lpstr>Arial</vt:lpstr>
      <vt:lpstr>Blue-Yellow</vt:lpstr>
      <vt:lpstr>Acrobat Document</vt:lpstr>
      <vt:lpstr>Potential &amp; Kinetic Energy</vt:lpstr>
      <vt:lpstr>Essential Question: How are potential &amp; kinetic energy related?</vt:lpstr>
      <vt:lpstr>Concept Attainment Activity</vt:lpstr>
      <vt:lpstr>Use the Kinetic &amp; Potential Energy Graphic Organizer to take notes.</vt:lpstr>
      <vt:lpstr>What is energy?</vt:lpstr>
      <vt:lpstr>Explain how these objects cause change…</vt:lpstr>
      <vt:lpstr>Things that move can cause change. For example, a bowling ball rolls down the alley and knocks down some pins. Is energy involved?</vt:lpstr>
      <vt:lpstr>Kinetic Energy</vt:lpstr>
      <vt:lpstr>Kinetic Energy and Speed</vt:lpstr>
      <vt:lpstr>Kinetic Energy  &amp; Mass</vt:lpstr>
      <vt:lpstr>The Basics of Kinetic Energy</vt:lpstr>
      <vt:lpstr>What if the bowling ball is  not moving? Does it still  have energy?</vt:lpstr>
      <vt:lpstr>Potential Energy</vt:lpstr>
      <vt:lpstr>Potential Energy</vt:lpstr>
      <vt:lpstr>Potential Energy</vt:lpstr>
      <vt:lpstr>Potential Energy</vt:lpstr>
      <vt:lpstr>The Basics of Potential Energy</vt:lpstr>
      <vt:lpstr>Changing Kinetic Energy &amp; Potential Energy Activity</vt:lpstr>
      <vt:lpstr>Changing Kinetic &amp; Potential Energy</vt:lpstr>
      <vt:lpstr>PowerPoint Presentation</vt:lpstr>
      <vt:lpstr>PowerPoint Presentation</vt:lpstr>
      <vt:lpstr>PowerPoint Presentation</vt:lpstr>
      <vt:lpstr>Changing Kinetic &amp; Potential Energy</vt:lpstr>
      <vt:lpstr>PowerPoint Presentation</vt:lpstr>
      <vt:lpstr>PowerPoint Presentation</vt:lpstr>
      <vt:lpstr>PowerPoint Presentation</vt:lpstr>
      <vt:lpstr>PowerPoint Presentation</vt:lpstr>
      <vt:lpstr>PowerPoint Presentation</vt:lpstr>
      <vt:lpstr>PowerPoint Presentation</vt:lpstr>
      <vt:lpstr>Watch the video clip of the cartoon Road Runner. Identify at least two examples of Kinetic Energy and two examples of Potential Energy</vt:lpstr>
      <vt:lpstr>Other Suggested Activities:</vt:lpstr>
      <vt:lpstr>Summarizing Strategy</vt:lpstr>
    </vt:vector>
  </TitlesOfParts>
  <Company>AHISD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TMLDR_POARCH</dc:creator>
  <cp:lastModifiedBy>Hicks, Terrie</cp:lastModifiedBy>
  <cp:revision>87</cp:revision>
  <cp:lastPrinted>1601-01-01T00:00:00Z</cp:lastPrinted>
  <dcterms:created xsi:type="dcterms:W3CDTF">2005-10-28T14:08:00Z</dcterms:created>
  <dcterms:modified xsi:type="dcterms:W3CDTF">2018-12-10T02:37:00Z</dcterms:modified>
</cp:coreProperties>
</file>