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299" r:id="rId3"/>
    <p:sldId id="277" r:id="rId4"/>
    <p:sldId id="300" r:id="rId5"/>
    <p:sldId id="278" r:id="rId6"/>
    <p:sldId id="279" r:id="rId7"/>
    <p:sldId id="280" r:id="rId8"/>
    <p:sldId id="281" r:id="rId9"/>
    <p:sldId id="282" r:id="rId10"/>
    <p:sldId id="283" r:id="rId11"/>
    <p:sldId id="294" r:id="rId12"/>
    <p:sldId id="295" r:id="rId13"/>
    <p:sldId id="298" r:id="rId14"/>
    <p:sldId id="289" r:id="rId15"/>
    <p:sldId id="291" r:id="rId16"/>
    <p:sldId id="292" r:id="rId17"/>
    <p:sldId id="293" r:id="rId18"/>
    <p:sldId id="301" r:id="rId19"/>
    <p:sldId id="285" r:id="rId20"/>
    <p:sldId id="290" r:id="rId21"/>
    <p:sldId id="286" r:id="rId22"/>
    <p:sldId id="287" r:id="rId23"/>
    <p:sldId id="288" r:id="rId24"/>
    <p:sldId id="296" r:id="rId25"/>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776">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3333" autoAdjust="0"/>
    <p:restoredTop sz="90870" autoAdjust="0"/>
  </p:normalViewPr>
  <p:slideViewPr>
    <p:cSldViewPr>
      <p:cViewPr varScale="1">
        <p:scale>
          <a:sx n="66" d="100"/>
          <a:sy n="66" d="100"/>
        </p:scale>
        <p:origin x="840" y="48"/>
      </p:cViewPr>
      <p:guideLst>
        <p:guide orient="horz" pos="177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3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51BF816-4FD4-4EAE-855E-5019AA69AEDB}" type="datetimeFigureOut">
              <a:rPr lang="en-US" smtClean="0"/>
              <a:t>8/28/2018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861AB3E-E908-430E-9CD0-94464C531B37}" type="slidenum">
              <a:rPr lang="en-US" smtClean="0"/>
              <a:t>‹#›</a:t>
            </a:fld>
            <a:endParaRPr lang="en-US"/>
          </a:p>
        </p:txBody>
      </p:sp>
    </p:spTree>
    <p:extLst>
      <p:ext uri="{BB962C8B-B14F-4D97-AF65-F5344CB8AC3E}">
        <p14:creationId xmlns:p14="http://schemas.microsoft.com/office/powerpoint/2010/main" val="3360776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4C63B46-BA38-40DD-8EB9-B3282CCB4906}" type="datetimeFigureOut">
              <a:rPr lang="en-US" smtClean="0"/>
              <a:t>8/28/2018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25A1E07-5ABB-4FED-BF91-505D866E2592}" type="slidenum">
              <a:rPr lang="en-US" smtClean="0"/>
              <a:t>‹#›</a:t>
            </a:fld>
            <a:endParaRPr lang="en-US"/>
          </a:p>
        </p:txBody>
      </p:sp>
    </p:spTree>
    <p:extLst>
      <p:ext uri="{BB962C8B-B14F-4D97-AF65-F5344CB8AC3E}">
        <p14:creationId xmlns:p14="http://schemas.microsoft.com/office/powerpoint/2010/main" val="125128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a:t>
            </a:r>
            <a:r>
              <a:rPr lang="en-US" baseline="0" dirty="0"/>
              <a:t> present the essential question and the standard that aligns to the essential question.</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1</a:t>
            </a:fld>
            <a:endParaRPr lang="en-US"/>
          </a:p>
        </p:txBody>
      </p:sp>
    </p:spTree>
    <p:extLst>
      <p:ext uri="{BB962C8B-B14F-4D97-AF65-F5344CB8AC3E}">
        <p14:creationId xmlns:p14="http://schemas.microsoft.com/office/powerpoint/2010/main" val="1092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10</a:t>
            </a:fld>
            <a:endParaRPr lang="en-US"/>
          </a:p>
        </p:txBody>
      </p:sp>
    </p:spTree>
    <p:extLst>
      <p:ext uri="{BB962C8B-B14F-4D97-AF65-F5344CB8AC3E}">
        <p14:creationId xmlns:p14="http://schemas.microsoft.com/office/powerpoint/2010/main" val="1475579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pose the first question to the class and listen to a few student responses. Then, click the mouse to pose the second question to the class and listen to a few student responses. When ready, click the mouse again to show the answer</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11</a:t>
            </a:fld>
            <a:endParaRPr lang="en-US"/>
          </a:p>
        </p:txBody>
      </p:sp>
    </p:spTree>
    <p:extLst>
      <p:ext uri="{BB962C8B-B14F-4D97-AF65-F5344CB8AC3E}">
        <p14:creationId xmlns:p14="http://schemas.microsoft.com/office/powerpoint/2010/main" val="258092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go over the information</a:t>
            </a:r>
            <a:r>
              <a:rPr lang="en-US" baseline="0" dirty="0"/>
              <a:t> on the slide. The students can either first try to answer the questions on their own on their notes or fill in their notes with the correct answers when instructed by the teacher</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12</a:t>
            </a:fld>
            <a:endParaRPr lang="en-US"/>
          </a:p>
        </p:txBody>
      </p:sp>
    </p:spTree>
    <p:extLst>
      <p:ext uri="{BB962C8B-B14F-4D97-AF65-F5344CB8AC3E}">
        <p14:creationId xmlns:p14="http://schemas.microsoft.com/office/powerpoint/2010/main" val="419205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13</a:t>
            </a:fld>
            <a:endParaRPr lang="en-US"/>
          </a:p>
        </p:txBody>
      </p:sp>
    </p:spTree>
    <p:extLst>
      <p:ext uri="{BB962C8B-B14F-4D97-AF65-F5344CB8AC3E}">
        <p14:creationId xmlns:p14="http://schemas.microsoft.com/office/powerpoint/2010/main" val="965703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14</a:t>
            </a:fld>
            <a:endParaRPr lang="en-US"/>
          </a:p>
        </p:txBody>
      </p:sp>
    </p:spTree>
    <p:extLst>
      <p:ext uri="{BB962C8B-B14F-4D97-AF65-F5344CB8AC3E}">
        <p14:creationId xmlns:p14="http://schemas.microsoft.com/office/powerpoint/2010/main" val="217764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and call on students</a:t>
            </a:r>
            <a:r>
              <a:rPr lang="en-US" baseline="0" dirty="0"/>
              <a:t> or ask for volunteers to answer the various questions</a:t>
            </a:r>
            <a:r>
              <a:rPr lang="en-US" dirty="0"/>
              <a:t>. When ready, the teacher can click the mouse to show</a:t>
            </a:r>
            <a:r>
              <a:rPr lang="en-US" baseline="0" dirty="0"/>
              <a:t> each answer</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15</a:t>
            </a:fld>
            <a:endParaRPr lang="en-US"/>
          </a:p>
        </p:txBody>
      </p:sp>
    </p:spTree>
    <p:extLst>
      <p:ext uri="{BB962C8B-B14F-4D97-AF65-F5344CB8AC3E}">
        <p14:creationId xmlns:p14="http://schemas.microsoft.com/office/powerpoint/2010/main" val="202945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The students should turn to a neighbor to answer the questions.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30 seconds to 1 minute of discussion time. The teacher should be walking around listening and redirecting discussions as needed. When ready, click the mouse to show the answers. Students should then answer the appropriate question on their notes in reference to the diagram</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16</a:t>
            </a:fld>
            <a:endParaRPr lang="en-US"/>
          </a:p>
        </p:txBody>
      </p:sp>
    </p:spTree>
    <p:extLst>
      <p:ext uri="{BB962C8B-B14F-4D97-AF65-F5344CB8AC3E}">
        <p14:creationId xmlns:p14="http://schemas.microsoft.com/office/powerpoint/2010/main" val="4132113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Students</a:t>
            </a:r>
            <a:r>
              <a:rPr lang="en-US" baseline="0" dirty="0"/>
              <a:t> should individually answer the question on the slide. The teacher should walk around to monitor and provide assistance when needed. Click to the next slide when ready to go over the answers.</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17</a:t>
            </a:fld>
            <a:endParaRPr lang="en-US"/>
          </a:p>
        </p:txBody>
      </p:sp>
    </p:spTree>
    <p:extLst>
      <p:ext uri="{BB962C8B-B14F-4D97-AF65-F5344CB8AC3E}">
        <p14:creationId xmlns:p14="http://schemas.microsoft.com/office/powerpoint/2010/main" val="2920106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correct answers on</a:t>
            </a:r>
            <a:r>
              <a:rPr lang="en-US" baseline="0" dirty="0"/>
              <a:t> this slide for the previous slide.</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20106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This is a good place in the lesson to stop and do a lab or stations of labs on the physical properties of matter. See the matter resource page for suggestions</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19</a:t>
            </a:fld>
            <a:endParaRPr lang="en-US"/>
          </a:p>
        </p:txBody>
      </p:sp>
    </p:spTree>
    <p:extLst>
      <p:ext uri="{BB962C8B-B14F-4D97-AF65-F5344CB8AC3E}">
        <p14:creationId xmlns:p14="http://schemas.microsoft.com/office/powerpoint/2010/main" val="153903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a:t>
            </a:r>
            <a:r>
              <a:rPr lang="en-US" baseline="0" dirty="0"/>
              <a:t> Approach(s): Students or small groups of students (2-4) observe and list 10 characteristics of a cookie and then have to distinguish their cookie from other cookies based on those descriptions (leads to physical properties). For whatever reason if this activity is not appropriate, go to the next slide and use activating strategy number 2.</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2</a:t>
            </a:fld>
            <a:endParaRPr lang="en-US"/>
          </a:p>
        </p:txBody>
      </p:sp>
    </p:spTree>
    <p:extLst>
      <p:ext uri="{BB962C8B-B14F-4D97-AF65-F5344CB8AC3E}">
        <p14:creationId xmlns:p14="http://schemas.microsoft.com/office/powerpoint/2010/main" val="176079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pose the question to the class and briefly</a:t>
            </a:r>
            <a:r>
              <a:rPr lang="en-US" baseline="0" dirty="0"/>
              <a:t> discuss student responses. When ready, click the mouse for the next statement leading to the chemical properties of matter</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20</a:t>
            </a:fld>
            <a:endParaRPr lang="en-US"/>
          </a:p>
        </p:txBody>
      </p:sp>
    </p:spTree>
    <p:extLst>
      <p:ext uri="{BB962C8B-B14F-4D97-AF65-F5344CB8AC3E}">
        <p14:creationId xmlns:p14="http://schemas.microsoft.com/office/powerpoint/2010/main" val="1634815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21</a:t>
            </a:fld>
            <a:endParaRPr lang="en-US"/>
          </a:p>
        </p:txBody>
      </p:sp>
    </p:spTree>
    <p:extLst>
      <p:ext uri="{BB962C8B-B14F-4D97-AF65-F5344CB8AC3E}">
        <p14:creationId xmlns:p14="http://schemas.microsoft.com/office/powerpoint/2010/main" val="65678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22</a:t>
            </a:fld>
            <a:endParaRPr lang="en-US"/>
          </a:p>
        </p:txBody>
      </p:sp>
    </p:spTree>
    <p:extLst>
      <p:ext uri="{BB962C8B-B14F-4D97-AF65-F5344CB8AC3E}">
        <p14:creationId xmlns:p14="http://schemas.microsoft.com/office/powerpoint/2010/main" val="2062528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23</a:t>
            </a:fld>
            <a:endParaRPr lang="en-US"/>
          </a:p>
        </p:txBody>
      </p:sp>
    </p:spTree>
    <p:extLst>
      <p:ext uri="{BB962C8B-B14F-4D97-AF65-F5344CB8AC3E}">
        <p14:creationId xmlns:p14="http://schemas.microsoft.com/office/powerpoint/2010/main" val="1499799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Students are placed into groups of 2-3. Each group sorts a set of cards as either an example of a physical property or a chemical property.</a:t>
            </a:r>
            <a:r>
              <a:rPr lang="en-US" baseline="0" dirty="0"/>
              <a:t> The Physical and Chemical Properties Sorting Activity is linked on the matter resource page</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24</a:t>
            </a:fld>
            <a:endParaRPr lang="en-US"/>
          </a:p>
        </p:txBody>
      </p:sp>
    </p:spTree>
    <p:extLst>
      <p:ext uri="{BB962C8B-B14F-4D97-AF65-F5344CB8AC3E}">
        <p14:creationId xmlns:p14="http://schemas.microsoft.com/office/powerpoint/2010/main" val="171328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follow the directions on</a:t>
            </a:r>
            <a:r>
              <a:rPr lang="en-US" baseline="0" dirty="0"/>
              <a:t> the slide. The teacher should then briefly discuss their responses to the question on the slide.</a:t>
            </a:r>
            <a:endParaRPr lang="en-US" dirty="0"/>
          </a:p>
        </p:txBody>
      </p:sp>
      <p:sp>
        <p:nvSpPr>
          <p:cNvPr id="4" name="Slide Number Placeholder 3"/>
          <p:cNvSpPr>
            <a:spLocks noGrp="1"/>
          </p:cNvSpPr>
          <p:nvPr>
            <p:ph type="sldNum" sz="quarter" idx="10"/>
          </p:nvPr>
        </p:nvSpPr>
        <p:spPr/>
        <p:txBody>
          <a:bodyPr/>
          <a:lstStyle/>
          <a:p>
            <a:fld id="{625A1E07-5ABB-4FED-BF91-505D866E2592}" type="slidenum">
              <a:rPr lang="en-US" smtClean="0"/>
              <a:t>3</a:t>
            </a:fld>
            <a:endParaRPr lang="en-US"/>
          </a:p>
        </p:txBody>
      </p:sp>
    </p:spTree>
    <p:extLst>
      <p:ext uri="{BB962C8B-B14F-4D97-AF65-F5344CB8AC3E}">
        <p14:creationId xmlns:p14="http://schemas.microsoft.com/office/powerpoint/2010/main" val="318127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give each student a copy of the Physical and Chemical Properties</a:t>
            </a:r>
            <a:r>
              <a:rPr lang="en-US" baseline="0" dirty="0"/>
              <a:t> of Matter Notes</a:t>
            </a:r>
            <a:r>
              <a:rPr lang="en-US" dirty="0"/>
              <a:t> [linked on the matter resource page] to record important information during the lesson.</a:t>
            </a:r>
          </a:p>
        </p:txBody>
      </p:sp>
      <p:sp>
        <p:nvSpPr>
          <p:cNvPr id="4" name="Slide Number Placeholder 3"/>
          <p:cNvSpPr>
            <a:spLocks noGrp="1"/>
          </p:cNvSpPr>
          <p:nvPr>
            <p:ph type="sldNum" sz="quarter" idx="10"/>
          </p:nvPr>
        </p:nvSpPr>
        <p:spPr/>
        <p:txBody>
          <a:bodyPr/>
          <a:lstStyle/>
          <a:p>
            <a:fld id="{625A1E07-5ABB-4FED-BF91-505D866E2592}" type="slidenum">
              <a:rPr lang="en-US" smtClean="0"/>
              <a:t>4</a:t>
            </a:fld>
            <a:endParaRPr lang="en-US"/>
          </a:p>
        </p:txBody>
      </p:sp>
    </p:spTree>
    <p:extLst>
      <p:ext uri="{BB962C8B-B14F-4D97-AF65-F5344CB8AC3E}">
        <p14:creationId xmlns:p14="http://schemas.microsoft.com/office/powerpoint/2010/main" val="190695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5</a:t>
            </a:fld>
            <a:endParaRPr lang="en-US"/>
          </a:p>
        </p:txBody>
      </p:sp>
    </p:spTree>
    <p:extLst>
      <p:ext uri="{BB962C8B-B14F-4D97-AF65-F5344CB8AC3E}">
        <p14:creationId xmlns:p14="http://schemas.microsoft.com/office/powerpoint/2010/main" val="3198948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6</a:t>
            </a:fld>
            <a:endParaRPr lang="en-US"/>
          </a:p>
        </p:txBody>
      </p:sp>
    </p:spTree>
    <p:extLst>
      <p:ext uri="{BB962C8B-B14F-4D97-AF65-F5344CB8AC3E}">
        <p14:creationId xmlns:p14="http://schemas.microsoft.com/office/powerpoint/2010/main" val="300024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7</a:t>
            </a:fld>
            <a:endParaRPr lang="en-US"/>
          </a:p>
        </p:txBody>
      </p:sp>
    </p:spTree>
    <p:extLst>
      <p:ext uri="{BB962C8B-B14F-4D97-AF65-F5344CB8AC3E}">
        <p14:creationId xmlns:p14="http://schemas.microsoft.com/office/powerpoint/2010/main" val="374698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8</a:t>
            </a:fld>
            <a:endParaRPr lang="en-US"/>
          </a:p>
        </p:txBody>
      </p:sp>
    </p:spTree>
    <p:extLst>
      <p:ext uri="{BB962C8B-B14F-4D97-AF65-F5344CB8AC3E}">
        <p14:creationId xmlns:p14="http://schemas.microsoft.com/office/powerpoint/2010/main" val="106263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present the slide while the students record the important information on their notes.</a:t>
            </a:r>
          </a:p>
        </p:txBody>
      </p:sp>
      <p:sp>
        <p:nvSpPr>
          <p:cNvPr id="4" name="Slide Number Placeholder 3"/>
          <p:cNvSpPr>
            <a:spLocks noGrp="1"/>
          </p:cNvSpPr>
          <p:nvPr>
            <p:ph type="sldNum" sz="quarter" idx="10"/>
          </p:nvPr>
        </p:nvSpPr>
        <p:spPr/>
        <p:txBody>
          <a:bodyPr/>
          <a:lstStyle/>
          <a:p>
            <a:fld id="{625A1E07-5ABB-4FED-BF91-505D866E2592}" type="slidenum">
              <a:rPr lang="en-US" smtClean="0"/>
              <a:t>9</a:t>
            </a:fld>
            <a:endParaRPr lang="en-US"/>
          </a:p>
        </p:txBody>
      </p:sp>
    </p:spTree>
    <p:extLst>
      <p:ext uri="{BB962C8B-B14F-4D97-AF65-F5344CB8AC3E}">
        <p14:creationId xmlns:p14="http://schemas.microsoft.com/office/powerpoint/2010/main" val="2076790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8600" y="3886200"/>
            <a:ext cx="8610600" cy="998538"/>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lvl1pPr algn="ctr">
              <a:defRPr>
                <a:solidFill>
                  <a:schemeClr val="tx1"/>
                </a:solidFill>
              </a:defRPr>
            </a:lvl1pPr>
          </a:lstStyle>
          <a:p>
            <a:pPr lvl="0"/>
            <a:r>
              <a:rPr lang="en-US" altLang="en-US" noProof="0"/>
              <a:t>Click to edit title style</a:t>
            </a:r>
          </a:p>
        </p:txBody>
      </p:sp>
      <p:sp>
        <p:nvSpPr>
          <p:cNvPr id="4099" name="Rectangle 3"/>
          <p:cNvSpPr>
            <a:spLocks noGrp="1" noChangeArrowheads="1"/>
          </p:cNvSpPr>
          <p:nvPr>
            <p:ph type="subTitle" idx="1"/>
          </p:nvPr>
        </p:nvSpPr>
        <p:spPr>
          <a:xfrm>
            <a:off x="228600" y="4953000"/>
            <a:ext cx="8610600" cy="838200"/>
          </a:xfrm>
        </p:spPr>
        <p:txBody>
          <a:bodyPr/>
          <a:lstStyle>
            <a:lvl1pPr marL="0" indent="0" algn="ctr">
              <a:buFont typeface="Wingdings" pitchFamily="2" charset="2"/>
              <a:buNone/>
              <a:defRPr b="1"/>
            </a:lvl1pPr>
          </a:lstStyle>
          <a:p>
            <a:pPr lvl="0"/>
            <a:r>
              <a:rPr lang="en-US" altLang="en-US" noProof="0"/>
              <a:t>Click to edit subtitle style</a:t>
            </a:r>
          </a:p>
        </p:txBody>
      </p:sp>
      <p:sp>
        <p:nvSpPr>
          <p:cNvPr id="4100" name="Rectangle 4"/>
          <p:cNvSpPr>
            <a:spLocks noGrp="1" noChangeArrowheads="1"/>
          </p:cNvSpPr>
          <p:nvPr>
            <p:ph type="dt" sz="quarter" idx="2"/>
          </p:nvPr>
        </p:nvSpPr>
        <p:spPr/>
        <p:txBody>
          <a:bodyPr/>
          <a:lstStyle>
            <a:lvl1pPr>
              <a:defRPr/>
            </a:lvl1pPr>
          </a:lstStyle>
          <a:p>
            <a:endParaRPr lang="en-US" altLang="en-US"/>
          </a:p>
        </p:txBody>
      </p:sp>
      <p:sp>
        <p:nvSpPr>
          <p:cNvPr id="4101" name="Rectangle 5"/>
          <p:cNvSpPr>
            <a:spLocks noGrp="1" noChangeArrowheads="1"/>
          </p:cNvSpPr>
          <p:nvPr>
            <p:ph type="ftr" sz="quarter" idx="3"/>
          </p:nvPr>
        </p:nvSpPr>
        <p:spPr/>
        <p:txBody>
          <a:bodyPr/>
          <a:lstStyle>
            <a:lvl1pPr>
              <a:defRPr/>
            </a:lvl1pPr>
          </a:lstStyle>
          <a:p>
            <a:endParaRPr lang="en-US" altLang="en-US"/>
          </a:p>
        </p:txBody>
      </p:sp>
      <p:sp>
        <p:nvSpPr>
          <p:cNvPr id="4102" name="Rectangle 6"/>
          <p:cNvSpPr>
            <a:spLocks noGrp="1" noChangeArrowheads="1"/>
          </p:cNvSpPr>
          <p:nvPr>
            <p:ph type="sldNum" sz="quarter" idx="4"/>
          </p:nvPr>
        </p:nvSpPr>
        <p:spPr/>
        <p:txBody>
          <a:bodyPr/>
          <a:lstStyle>
            <a:lvl1pPr>
              <a:defRPr/>
            </a:lvl1pPr>
          </a:lstStyle>
          <a:p>
            <a:fld id="{8FE025FE-0053-4DD5-99F0-F55F0DCB1CE8}"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FEE07FC-5B82-43A5-9A8F-DF675F7359CC}" type="slidenum">
              <a:rPr lang="en-US" altLang="en-US"/>
              <a:pPr/>
              <a:t>‹#›</a:t>
            </a:fld>
            <a:endParaRPr lang="en-US" altLang="en-US"/>
          </a:p>
        </p:txBody>
      </p:sp>
    </p:spTree>
    <p:extLst>
      <p:ext uri="{BB962C8B-B14F-4D97-AF65-F5344CB8AC3E}">
        <p14:creationId xmlns:p14="http://schemas.microsoft.com/office/powerpoint/2010/main" val="166412028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CE1631-103C-40F5-B2D5-ECE39CA57D67}" type="slidenum">
              <a:rPr lang="en-US" altLang="en-US"/>
              <a:pPr/>
              <a:t>‹#›</a:t>
            </a:fld>
            <a:endParaRPr lang="en-US" altLang="en-US"/>
          </a:p>
        </p:txBody>
      </p:sp>
    </p:spTree>
    <p:extLst>
      <p:ext uri="{BB962C8B-B14F-4D97-AF65-F5344CB8AC3E}">
        <p14:creationId xmlns:p14="http://schemas.microsoft.com/office/powerpoint/2010/main" val="77614480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635809D-F9ED-47B6-BE4E-A85A14F62C5D}" type="slidenum">
              <a:rPr lang="en-US" altLang="en-US"/>
              <a:pPr/>
              <a:t>‹#›</a:t>
            </a:fld>
            <a:endParaRPr lang="en-US" altLang="en-US"/>
          </a:p>
        </p:txBody>
      </p:sp>
    </p:spTree>
    <p:extLst>
      <p:ext uri="{BB962C8B-B14F-4D97-AF65-F5344CB8AC3E}">
        <p14:creationId xmlns:p14="http://schemas.microsoft.com/office/powerpoint/2010/main" val="195141227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E05880C-5527-4C27-A787-093CF36DEC23}" type="slidenum">
              <a:rPr lang="en-US" altLang="en-US"/>
              <a:pPr/>
              <a:t>‹#›</a:t>
            </a:fld>
            <a:endParaRPr lang="en-US" altLang="en-US"/>
          </a:p>
        </p:txBody>
      </p:sp>
    </p:spTree>
    <p:extLst>
      <p:ext uri="{BB962C8B-B14F-4D97-AF65-F5344CB8AC3E}">
        <p14:creationId xmlns:p14="http://schemas.microsoft.com/office/powerpoint/2010/main" val="108392514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764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E876C2-DCAA-439F-8BB3-93D871516F6A}" type="slidenum">
              <a:rPr lang="en-US" altLang="en-US"/>
              <a:pPr/>
              <a:t>‹#›</a:t>
            </a:fld>
            <a:endParaRPr lang="en-US" altLang="en-US"/>
          </a:p>
        </p:txBody>
      </p:sp>
    </p:spTree>
    <p:extLst>
      <p:ext uri="{BB962C8B-B14F-4D97-AF65-F5344CB8AC3E}">
        <p14:creationId xmlns:p14="http://schemas.microsoft.com/office/powerpoint/2010/main" val="389635449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5A220BB8-41A1-4AFC-A54D-7C6D6829CB46}" type="slidenum">
              <a:rPr lang="en-US" altLang="en-US"/>
              <a:pPr/>
              <a:t>‹#›</a:t>
            </a:fld>
            <a:endParaRPr lang="en-US" altLang="en-US"/>
          </a:p>
        </p:txBody>
      </p:sp>
    </p:spTree>
    <p:extLst>
      <p:ext uri="{BB962C8B-B14F-4D97-AF65-F5344CB8AC3E}">
        <p14:creationId xmlns:p14="http://schemas.microsoft.com/office/powerpoint/2010/main" val="354519010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4538263-D5D0-41CB-A686-1C37F7713ECA}" type="slidenum">
              <a:rPr lang="en-US" altLang="en-US"/>
              <a:pPr/>
              <a:t>‹#›</a:t>
            </a:fld>
            <a:endParaRPr lang="en-US" altLang="en-US"/>
          </a:p>
        </p:txBody>
      </p:sp>
    </p:spTree>
    <p:extLst>
      <p:ext uri="{BB962C8B-B14F-4D97-AF65-F5344CB8AC3E}">
        <p14:creationId xmlns:p14="http://schemas.microsoft.com/office/powerpoint/2010/main" val="35981068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5502655-4867-4E06-8EF6-FA96317DC58A}" type="slidenum">
              <a:rPr lang="en-US" altLang="en-US"/>
              <a:pPr/>
              <a:t>‹#›</a:t>
            </a:fld>
            <a:endParaRPr lang="en-US" altLang="en-US"/>
          </a:p>
        </p:txBody>
      </p:sp>
    </p:spTree>
    <p:extLst>
      <p:ext uri="{BB962C8B-B14F-4D97-AF65-F5344CB8AC3E}">
        <p14:creationId xmlns:p14="http://schemas.microsoft.com/office/powerpoint/2010/main" val="33609440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A3BE949-0AB4-46CA-AA13-F2689549B47B}" type="slidenum">
              <a:rPr lang="en-US" altLang="en-US"/>
              <a:pPr/>
              <a:t>‹#›</a:t>
            </a:fld>
            <a:endParaRPr lang="en-US" altLang="en-US"/>
          </a:p>
        </p:txBody>
      </p:sp>
    </p:spTree>
    <p:extLst>
      <p:ext uri="{BB962C8B-B14F-4D97-AF65-F5344CB8AC3E}">
        <p14:creationId xmlns:p14="http://schemas.microsoft.com/office/powerpoint/2010/main" val="420115289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660FF76-24B7-4623-B067-C06CB82FCFFF}" type="slidenum">
              <a:rPr lang="en-US" altLang="en-US"/>
              <a:pPr/>
              <a:t>‹#›</a:t>
            </a:fld>
            <a:endParaRPr lang="en-US" altLang="en-US"/>
          </a:p>
        </p:txBody>
      </p:sp>
    </p:spTree>
    <p:extLst>
      <p:ext uri="{BB962C8B-B14F-4D97-AF65-F5344CB8AC3E}">
        <p14:creationId xmlns:p14="http://schemas.microsoft.com/office/powerpoint/2010/main" val="236850638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371600" y="152400"/>
            <a:ext cx="74676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 style</a:t>
            </a:r>
          </a:p>
        </p:txBody>
      </p:sp>
      <p:sp>
        <p:nvSpPr>
          <p:cNvPr id="3075" name="Rectangle 3"/>
          <p:cNvSpPr>
            <a:spLocks noGrp="1" noChangeArrowheads="1"/>
          </p:cNvSpPr>
          <p:nvPr>
            <p:ph type="body" idx="1"/>
          </p:nvPr>
        </p:nvSpPr>
        <p:spPr bwMode="auto">
          <a:xfrm>
            <a:off x="228600" y="1676400"/>
            <a:ext cx="8610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endParaRPr lang="en-US" alt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946BE0A-0218-40D6-BD9A-0F13F38412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xStyles>
    <p:titleStyle>
      <a:lvl1pPr algn="l" rtl="0" eaLnBrk="0" fontAlgn="base" hangingPunct="0">
        <a:spcBef>
          <a:spcPct val="0"/>
        </a:spcBef>
        <a:spcAft>
          <a:spcPct val="0"/>
        </a:spcAft>
        <a:defRPr kumimoji="1" sz="4400" b="1">
          <a:solidFill>
            <a:schemeClr val="bg1"/>
          </a:solidFill>
          <a:latin typeface="+mj-lt"/>
          <a:ea typeface="+mj-ea"/>
          <a:cs typeface="+mj-cs"/>
        </a:defRPr>
      </a:lvl1pPr>
      <a:lvl2pPr algn="l" rtl="0" eaLnBrk="0" fontAlgn="base" hangingPunct="0">
        <a:spcBef>
          <a:spcPct val="0"/>
        </a:spcBef>
        <a:spcAft>
          <a:spcPct val="0"/>
        </a:spcAft>
        <a:defRPr kumimoji="1" sz="4400" b="1">
          <a:solidFill>
            <a:schemeClr val="bg1"/>
          </a:solidFill>
          <a:latin typeface="Comic Sans MS" pitchFamily="66" charset="0"/>
        </a:defRPr>
      </a:lvl2pPr>
      <a:lvl3pPr algn="l" rtl="0" eaLnBrk="0" fontAlgn="base" hangingPunct="0">
        <a:spcBef>
          <a:spcPct val="0"/>
        </a:spcBef>
        <a:spcAft>
          <a:spcPct val="0"/>
        </a:spcAft>
        <a:defRPr kumimoji="1" sz="4400" b="1">
          <a:solidFill>
            <a:schemeClr val="bg1"/>
          </a:solidFill>
          <a:latin typeface="Comic Sans MS" pitchFamily="66" charset="0"/>
        </a:defRPr>
      </a:lvl3pPr>
      <a:lvl4pPr algn="l" rtl="0" eaLnBrk="0" fontAlgn="base" hangingPunct="0">
        <a:spcBef>
          <a:spcPct val="0"/>
        </a:spcBef>
        <a:spcAft>
          <a:spcPct val="0"/>
        </a:spcAft>
        <a:defRPr kumimoji="1" sz="4400" b="1">
          <a:solidFill>
            <a:schemeClr val="bg1"/>
          </a:solidFill>
          <a:latin typeface="Comic Sans MS" pitchFamily="66" charset="0"/>
        </a:defRPr>
      </a:lvl4pPr>
      <a:lvl5pPr algn="l" rtl="0" eaLnBrk="0" fontAlgn="base" hangingPunct="0">
        <a:spcBef>
          <a:spcPct val="0"/>
        </a:spcBef>
        <a:spcAft>
          <a:spcPct val="0"/>
        </a:spcAft>
        <a:defRPr kumimoji="1" sz="4400" b="1">
          <a:solidFill>
            <a:schemeClr val="bg1"/>
          </a:solidFill>
          <a:latin typeface="Comic Sans MS" pitchFamily="66" charset="0"/>
        </a:defRPr>
      </a:lvl5pPr>
      <a:lvl6pPr marL="457200" algn="l" rtl="0" eaLnBrk="0" fontAlgn="base" hangingPunct="0">
        <a:spcBef>
          <a:spcPct val="0"/>
        </a:spcBef>
        <a:spcAft>
          <a:spcPct val="0"/>
        </a:spcAft>
        <a:defRPr kumimoji="1" sz="4400" b="1">
          <a:solidFill>
            <a:schemeClr val="bg1"/>
          </a:solidFill>
          <a:latin typeface="Comic Sans MS" pitchFamily="66" charset="0"/>
        </a:defRPr>
      </a:lvl6pPr>
      <a:lvl7pPr marL="914400" algn="l" rtl="0" eaLnBrk="0" fontAlgn="base" hangingPunct="0">
        <a:spcBef>
          <a:spcPct val="0"/>
        </a:spcBef>
        <a:spcAft>
          <a:spcPct val="0"/>
        </a:spcAft>
        <a:defRPr kumimoji="1" sz="4400" b="1">
          <a:solidFill>
            <a:schemeClr val="bg1"/>
          </a:solidFill>
          <a:latin typeface="Comic Sans MS" pitchFamily="66" charset="0"/>
        </a:defRPr>
      </a:lvl7pPr>
      <a:lvl8pPr marL="1371600" algn="l" rtl="0" eaLnBrk="0" fontAlgn="base" hangingPunct="0">
        <a:spcBef>
          <a:spcPct val="0"/>
        </a:spcBef>
        <a:spcAft>
          <a:spcPct val="0"/>
        </a:spcAft>
        <a:defRPr kumimoji="1" sz="4400" b="1">
          <a:solidFill>
            <a:schemeClr val="bg1"/>
          </a:solidFill>
          <a:latin typeface="Comic Sans MS" pitchFamily="66" charset="0"/>
        </a:defRPr>
      </a:lvl8pPr>
      <a:lvl9pPr marL="1828800" algn="l" rtl="0" eaLnBrk="0" fontAlgn="base" hangingPunct="0">
        <a:spcBef>
          <a:spcPct val="0"/>
        </a:spcBef>
        <a:spcAft>
          <a:spcPct val="0"/>
        </a:spcAft>
        <a:defRPr kumimoji="1" sz="4400" b="1">
          <a:solidFill>
            <a:schemeClr val="bg1"/>
          </a:solidFill>
          <a:latin typeface="Comic Sans MS" pitchFamily="66" charset="0"/>
        </a:defRPr>
      </a:lvl9pPr>
    </p:titleStyle>
    <p:bodyStyle>
      <a:lvl1pPr marL="342900" indent="-342900" algn="l" rtl="0" eaLnBrk="0" fontAlgn="base" hangingPunct="0">
        <a:spcBef>
          <a:spcPct val="20000"/>
        </a:spcBef>
        <a:spcAft>
          <a:spcPct val="0"/>
        </a:spcAft>
        <a:buClr>
          <a:srgbClr val="0000D4"/>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D4"/>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rgbClr val="0000D4"/>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rgbClr val="0000D4"/>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het.colorado.edu/sims/density-and-buoyancy/density_e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CDkJuo_LY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rsc.org/Education/Teachers/Resources/Practical-Chemistry/video-clip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UygUcMkRy_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instructables.com/id/Alcohol-Rocket-Engi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0510" y="0"/>
            <a:ext cx="5410200" cy="1905000"/>
          </a:xfrm>
        </p:spPr>
        <p:txBody>
          <a:bodyPr/>
          <a:lstStyle/>
          <a:p>
            <a:r>
              <a:rPr lang="en-US" altLang="en-US" sz="3800" dirty="0">
                <a:latin typeface="Arial" panose="020B0604020202020204" pitchFamily="34" charset="0"/>
                <a:cs typeface="Arial" panose="020B0604020202020204" pitchFamily="34" charset="0"/>
              </a:rPr>
              <a:t>How are physical and chemical properties different?</a:t>
            </a:r>
          </a:p>
        </p:txBody>
      </p:sp>
      <p:sp>
        <p:nvSpPr>
          <p:cNvPr id="2" name="Title 1"/>
          <p:cNvSpPr>
            <a:spLocks noGrp="1"/>
          </p:cNvSpPr>
          <p:nvPr>
            <p:ph type="ctrTitle"/>
          </p:nvPr>
        </p:nvSpPr>
        <p:spPr>
          <a:xfrm>
            <a:off x="228600" y="4038600"/>
            <a:ext cx="8839200" cy="1752600"/>
          </a:xfrm>
        </p:spPr>
        <p:txBody>
          <a:bodyPr/>
          <a:lstStyle/>
          <a:p>
            <a:r>
              <a:rPr lang="en-US" sz="2800" dirty="0">
                <a:latin typeface="Arial" panose="020B0604020202020204" pitchFamily="34" charset="0"/>
                <a:cs typeface="Arial" panose="020B0604020202020204" pitchFamily="34" charset="0"/>
              </a:rPr>
              <a:t>S8P1d. Distinguish between physical and chemical properties of matter as physical (i.e., density, melting point, boiling point) or chemical (i.e., reactivity, combustibility)</a:t>
            </a:r>
          </a:p>
        </p:txBody>
      </p:sp>
      <p:pic>
        <p:nvPicPr>
          <p:cNvPr id="2050" name="Picture 2" descr="C:\Users\bullochsl\AppData\Local\Microsoft\Windows\Temporary Internet Files\Content.IE5\R3TY9S2K\qrcode.299468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latin typeface="Arial" panose="020B0604020202020204" pitchFamily="34" charset="0"/>
                <a:cs typeface="Arial" panose="020B0604020202020204" pitchFamily="34" charset="0"/>
              </a:rPr>
              <a:t>Physical Properties</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of Matter: Density</a:t>
            </a:r>
          </a:p>
        </p:txBody>
      </p:sp>
      <p:sp>
        <p:nvSpPr>
          <p:cNvPr id="3" name="Content Placeholder 2"/>
          <p:cNvSpPr>
            <a:spLocks noGrp="1"/>
          </p:cNvSpPr>
          <p:nvPr>
            <p:ph idx="1"/>
          </p:nvPr>
        </p:nvSpPr>
        <p:spPr>
          <a:xfrm>
            <a:off x="152400" y="1676400"/>
            <a:ext cx="8991600" cy="3657600"/>
          </a:xfrm>
        </p:spPr>
        <p:txBody>
          <a:bodyPr/>
          <a:lstStyle/>
          <a:p>
            <a:pPr>
              <a:buClr>
                <a:schemeClr val="accent6"/>
              </a:buClr>
            </a:pPr>
            <a:r>
              <a:rPr lang="en-US" sz="3000" dirty="0">
                <a:latin typeface="Arial" panose="020B0604020202020204" pitchFamily="34" charset="0"/>
                <a:cs typeface="Arial" panose="020B0604020202020204" pitchFamily="34" charset="0"/>
              </a:rPr>
              <a:t>Density is the amount of matter (mass) in a given space (volume) </a:t>
            </a:r>
          </a:p>
          <a:p>
            <a:pPr>
              <a:buClr>
                <a:schemeClr val="accent6"/>
              </a:buClr>
            </a:pPr>
            <a:r>
              <a:rPr lang="en-US" sz="3000" dirty="0">
                <a:latin typeface="Arial" panose="020B0604020202020204" pitchFamily="34" charset="0"/>
                <a:cs typeface="Arial" panose="020B0604020202020204" pitchFamily="34" charset="0"/>
              </a:rPr>
              <a:t>Density equals Mass divided by Volume (D=M/V)</a:t>
            </a:r>
          </a:p>
          <a:p>
            <a:pPr>
              <a:buClr>
                <a:schemeClr val="accent6"/>
              </a:buClr>
            </a:pPr>
            <a:r>
              <a:rPr lang="en-US" sz="3000" dirty="0">
                <a:latin typeface="Arial" panose="020B0604020202020204" pitchFamily="34" charset="0"/>
                <a:cs typeface="Arial" panose="020B0604020202020204" pitchFamily="34" charset="0"/>
              </a:rPr>
              <a:t>For example, a golf ball and a table-tennis ball have similar volumes. But a golf ball has more mass than a table-tennis ball does. So, the golf ball has a greater density.</a:t>
            </a:r>
          </a:p>
          <a:p>
            <a:pPr marL="0" indent="0">
              <a:buClr>
                <a:schemeClr val="accent6"/>
              </a:buClr>
              <a:buNone/>
            </a:pPr>
            <a:endParaRPr lang="en-US" sz="2800" dirty="0">
              <a:latin typeface="Arial" panose="020B0604020202020204" pitchFamily="34" charset="0"/>
              <a:cs typeface="Arial" panose="020B0604020202020204" pitchFamily="34" charset="0"/>
            </a:endParaRPr>
          </a:p>
          <a:p>
            <a:pPr marL="0" indent="0">
              <a:buClr>
                <a:schemeClr val="accent6"/>
              </a:buClr>
              <a:buNone/>
            </a:pPr>
            <a:endParaRPr lang="en-US" dirty="0">
              <a:latin typeface="Arial" panose="020B0604020202020204" pitchFamily="34" charset="0"/>
              <a:cs typeface="Arial" panose="020B0604020202020204" pitchFamily="34" charset="0"/>
            </a:endParaRPr>
          </a:p>
        </p:txBody>
      </p:sp>
      <p:grpSp>
        <p:nvGrpSpPr>
          <p:cNvPr id="4" name="Group 3"/>
          <p:cNvGrpSpPr/>
          <p:nvPr/>
        </p:nvGrpSpPr>
        <p:grpSpPr>
          <a:xfrm>
            <a:off x="4979237" y="5074852"/>
            <a:ext cx="3387177" cy="1490254"/>
            <a:chOff x="4979237" y="5074852"/>
            <a:chExt cx="3387177" cy="1490254"/>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074852"/>
              <a:ext cx="1508414"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237" y="5105400"/>
              <a:ext cx="1466827" cy="145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4791243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Arial" panose="020B0604020202020204" pitchFamily="34" charset="0"/>
                <a:cs typeface="Arial" panose="020B0604020202020204" pitchFamily="34" charset="0"/>
              </a:rPr>
              <a:t>Physical Properties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Matter: Density of Solids</a:t>
            </a:r>
          </a:p>
        </p:txBody>
      </p:sp>
      <p:sp>
        <p:nvSpPr>
          <p:cNvPr id="3" name="Content Placeholder 2"/>
          <p:cNvSpPr>
            <a:spLocks noGrp="1"/>
          </p:cNvSpPr>
          <p:nvPr>
            <p:ph idx="1"/>
          </p:nvPr>
        </p:nvSpPr>
        <p:spPr>
          <a:xfrm>
            <a:off x="152400" y="1598022"/>
            <a:ext cx="8763000" cy="5029200"/>
          </a:xfrm>
        </p:spPr>
        <p:txBody>
          <a:bodyPr/>
          <a:lstStyle/>
          <a:p>
            <a:pPr marL="0" indent="0" algn="ctr">
              <a:buClr>
                <a:schemeClr val="accent6"/>
              </a:buClr>
              <a:buNone/>
            </a:pPr>
            <a:r>
              <a:rPr lang="en-US" sz="3000" dirty="0">
                <a:latin typeface="Arial" panose="020B0604020202020204" pitchFamily="34" charset="0"/>
                <a:cs typeface="Arial" panose="020B0604020202020204" pitchFamily="34" charset="0"/>
              </a:rPr>
              <a:t>Which would you rather carry around all day: a kilogram of lead or a kilogram of feathers?</a:t>
            </a:r>
          </a:p>
          <a:p>
            <a:pPr marL="0" indent="0" algn="ctr">
              <a:buClr>
                <a:schemeClr val="accent6"/>
              </a:buClr>
              <a:buNone/>
            </a:pPr>
            <a:endParaRPr lang="en-US" sz="1600" dirty="0">
              <a:latin typeface="Arial" panose="020B0604020202020204" pitchFamily="34" charset="0"/>
              <a:cs typeface="Arial" panose="020B0604020202020204" pitchFamily="34" charset="0"/>
            </a:endParaRPr>
          </a:p>
          <a:p>
            <a:pPr marL="0" indent="0" algn="ctr">
              <a:buClr>
                <a:schemeClr val="accent6"/>
              </a:buClr>
              <a:buNone/>
            </a:pPr>
            <a:r>
              <a:rPr lang="en-US" sz="3000" dirty="0">
                <a:latin typeface="Arial" panose="020B0604020202020204" pitchFamily="34" charset="0"/>
                <a:cs typeface="Arial" panose="020B0604020202020204" pitchFamily="34" charset="0"/>
              </a:rPr>
              <a:t>At first, you might say feathers. But both the feathers and the lead have the same mass. However, the lead would be less awkward to carry around than the feathers would. Why?</a:t>
            </a:r>
          </a:p>
          <a:p>
            <a:pPr marL="0" indent="0" algn="ctr">
              <a:buClr>
                <a:schemeClr val="accent6"/>
              </a:buClr>
              <a:buNone/>
            </a:pPr>
            <a:endParaRPr lang="en-US" sz="1600" dirty="0">
              <a:latin typeface="Arial" panose="020B0604020202020204" pitchFamily="34" charset="0"/>
              <a:cs typeface="Arial" panose="020B0604020202020204" pitchFamily="34" charset="0"/>
            </a:endParaRPr>
          </a:p>
          <a:p>
            <a:pPr marL="0" indent="0" algn="ctr">
              <a:buClr>
                <a:schemeClr val="accent6"/>
              </a:buClr>
              <a:buNone/>
            </a:pPr>
            <a:r>
              <a:rPr lang="en-US" sz="3000" dirty="0">
                <a:latin typeface="Arial" panose="020B0604020202020204" pitchFamily="34" charset="0"/>
                <a:cs typeface="Arial" panose="020B0604020202020204" pitchFamily="34" charset="0"/>
              </a:rPr>
              <a:t>The feathers are much less dense than the lead. So, it takes a lot of feathers to equal the same mass of lead.</a:t>
            </a:r>
            <a:endParaRPr lang="en-US" dirty="0">
              <a:latin typeface="Arial" panose="020B0604020202020204" pitchFamily="34" charset="0"/>
              <a:cs typeface="Arial" panose="020B0604020202020204" pitchFamily="34" charset="0"/>
            </a:endParaRPr>
          </a:p>
          <a:p>
            <a:pPr marL="0" indent="0">
              <a:buClr>
                <a:schemeClr val="accent6"/>
              </a:buClr>
              <a:buNone/>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9052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Physical Properties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of Matter: Density of Solids</a:t>
            </a:r>
          </a:p>
        </p:txBody>
      </p:sp>
      <p:grpSp>
        <p:nvGrpSpPr>
          <p:cNvPr id="56" name="Group 55"/>
          <p:cNvGrpSpPr>
            <a:grpSpLocks noChangeAspect="1"/>
          </p:cNvGrpSpPr>
          <p:nvPr/>
        </p:nvGrpSpPr>
        <p:grpSpPr>
          <a:xfrm>
            <a:off x="431947" y="3203232"/>
            <a:ext cx="4023360" cy="1849700"/>
            <a:chOff x="304800" y="4593772"/>
            <a:chExt cx="4191000" cy="1926771"/>
          </a:xfrm>
        </p:grpSpPr>
        <p:grpSp>
          <p:nvGrpSpPr>
            <p:cNvPr id="11" name="Group 10"/>
            <p:cNvGrpSpPr/>
            <p:nvPr/>
          </p:nvGrpSpPr>
          <p:grpSpPr>
            <a:xfrm>
              <a:off x="304800" y="4615543"/>
              <a:ext cx="1905000" cy="1905000"/>
              <a:chOff x="1447800" y="4038600"/>
              <a:chExt cx="1905000" cy="1905000"/>
            </a:xfrm>
          </p:grpSpPr>
          <p:sp>
            <p:nvSpPr>
              <p:cNvPr id="12" name="Rectangle 4"/>
              <p:cNvSpPr>
                <a:spLocks noChangeArrowheads="1"/>
              </p:cNvSpPr>
              <p:nvPr/>
            </p:nvSpPr>
            <p:spPr bwMode="auto">
              <a:xfrm>
                <a:off x="1447800" y="4038600"/>
                <a:ext cx="1905000" cy="1905000"/>
              </a:xfrm>
              <a:prstGeom prst="rect">
                <a:avLst/>
              </a:prstGeom>
              <a:solidFill>
                <a:srgbClr val="CC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3" name="Oval 6"/>
              <p:cNvSpPr>
                <a:spLocks noChangeArrowheads="1"/>
              </p:cNvSpPr>
              <p:nvPr/>
            </p:nvSpPr>
            <p:spPr bwMode="auto">
              <a:xfrm>
                <a:off x="1676400" y="41910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4" name="Oval 7"/>
              <p:cNvSpPr>
                <a:spLocks noChangeArrowheads="1"/>
              </p:cNvSpPr>
              <p:nvPr/>
            </p:nvSpPr>
            <p:spPr bwMode="auto">
              <a:xfrm>
                <a:off x="1905000" y="5410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5" name="Oval 8"/>
              <p:cNvSpPr>
                <a:spLocks noChangeArrowheads="1"/>
              </p:cNvSpPr>
              <p:nvPr/>
            </p:nvSpPr>
            <p:spPr bwMode="auto">
              <a:xfrm>
                <a:off x="2667000" y="4648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6" name="Oval 9"/>
              <p:cNvSpPr>
                <a:spLocks noChangeArrowheads="1"/>
              </p:cNvSpPr>
              <p:nvPr/>
            </p:nvSpPr>
            <p:spPr bwMode="auto">
              <a:xfrm>
                <a:off x="2971800" y="56388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17" name="Oval 10"/>
              <p:cNvSpPr>
                <a:spLocks noChangeArrowheads="1"/>
              </p:cNvSpPr>
              <p:nvPr/>
            </p:nvSpPr>
            <p:spPr bwMode="auto">
              <a:xfrm>
                <a:off x="1981200" y="47244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nvGrpSpPr>
            <p:cNvPr id="18" name="Group 17"/>
            <p:cNvGrpSpPr/>
            <p:nvPr/>
          </p:nvGrpSpPr>
          <p:grpSpPr>
            <a:xfrm>
              <a:off x="2590800" y="4593772"/>
              <a:ext cx="1905000" cy="1905000"/>
              <a:chOff x="5334000" y="4038600"/>
              <a:chExt cx="1905000" cy="1905000"/>
            </a:xfrm>
          </p:grpSpPr>
          <p:sp>
            <p:nvSpPr>
              <p:cNvPr id="19" name="Rectangle 5"/>
              <p:cNvSpPr>
                <a:spLocks noChangeArrowheads="1"/>
              </p:cNvSpPr>
              <p:nvPr/>
            </p:nvSpPr>
            <p:spPr bwMode="auto">
              <a:xfrm>
                <a:off x="5334000" y="4038600"/>
                <a:ext cx="1905000" cy="1905000"/>
              </a:xfrm>
              <a:prstGeom prst="rect">
                <a:avLst/>
              </a:prstGeom>
              <a:solidFill>
                <a:srgbClr val="CC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0" name="Oval 12"/>
              <p:cNvSpPr>
                <a:spLocks noChangeArrowheads="1"/>
              </p:cNvSpPr>
              <p:nvPr/>
            </p:nvSpPr>
            <p:spPr bwMode="auto">
              <a:xfrm>
                <a:off x="5562600" y="4267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1" name="Oval 13"/>
              <p:cNvSpPr>
                <a:spLocks noChangeArrowheads="1"/>
              </p:cNvSpPr>
              <p:nvPr/>
            </p:nvSpPr>
            <p:spPr bwMode="auto">
              <a:xfrm>
                <a:off x="5943600" y="4267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2" name="Oval 14"/>
              <p:cNvSpPr>
                <a:spLocks noChangeArrowheads="1"/>
              </p:cNvSpPr>
              <p:nvPr/>
            </p:nvSpPr>
            <p:spPr bwMode="auto">
              <a:xfrm>
                <a:off x="5638800" y="48768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3" name="Oval 15"/>
              <p:cNvSpPr>
                <a:spLocks noChangeArrowheads="1"/>
              </p:cNvSpPr>
              <p:nvPr/>
            </p:nvSpPr>
            <p:spPr bwMode="auto">
              <a:xfrm>
                <a:off x="6477000" y="43434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4" name="Oval 16"/>
              <p:cNvSpPr>
                <a:spLocks noChangeArrowheads="1"/>
              </p:cNvSpPr>
              <p:nvPr/>
            </p:nvSpPr>
            <p:spPr bwMode="auto">
              <a:xfrm>
                <a:off x="6096000" y="55626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5" name="Oval 17"/>
              <p:cNvSpPr>
                <a:spLocks noChangeArrowheads="1"/>
              </p:cNvSpPr>
              <p:nvPr/>
            </p:nvSpPr>
            <p:spPr bwMode="auto">
              <a:xfrm>
                <a:off x="6096000" y="49530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6" name="Oval 18"/>
              <p:cNvSpPr>
                <a:spLocks noChangeArrowheads="1"/>
              </p:cNvSpPr>
              <p:nvPr/>
            </p:nvSpPr>
            <p:spPr bwMode="auto">
              <a:xfrm>
                <a:off x="6477000" y="48006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7" name="Oval 19"/>
              <p:cNvSpPr>
                <a:spLocks noChangeArrowheads="1"/>
              </p:cNvSpPr>
              <p:nvPr/>
            </p:nvSpPr>
            <p:spPr bwMode="auto">
              <a:xfrm>
                <a:off x="6858000" y="44958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8" name="Oval 20"/>
              <p:cNvSpPr>
                <a:spLocks noChangeArrowheads="1"/>
              </p:cNvSpPr>
              <p:nvPr/>
            </p:nvSpPr>
            <p:spPr bwMode="auto">
              <a:xfrm>
                <a:off x="6324600" y="52578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29" name="Oval 21"/>
              <p:cNvSpPr>
                <a:spLocks noChangeArrowheads="1"/>
              </p:cNvSpPr>
              <p:nvPr/>
            </p:nvSpPr>
            <p:spPr bwMode="auto">
              <a:xfrm>
                <a:off x="6934200" y="5029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0" name="Oval 22"/>
              <p:cNvSpPr>
                <a:spLocks noChangeArrowheads="1"/>
              </p:cNvSpPr>
              <p:nvPr/>
            </p:nvSpPr>
            <p:spPr bwMode="auto">
              <a:xfrm>
                <a:off x="5715000" y="56388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1" name="Oval 23"/>
              <p:cNvSpPr>
                <a:spLocks noChangeArrowheads="1"/>
              </p:cNvSpPr>
              <p:nvPr/>
            </p:nvSpPr>
            <p:spPr bwMode="auto">
              <a:xfrm>
                <a:off x="6934200" y="56388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2" name="Oval 24"/>
              <p:cNvSpPr>
                <a:spLocks noChangeArrowheads="1"/>
              </p:cNvSpPr>
              <p:nvPr/>
            </p:nvSpPr>
            <p:spPr bwMode="auto">
              <a:xfrm>
                <a:off x="5410200" y="45720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3" name="Oval 25"/>
              <p:cNvSpPr>
                <a:spLocks noChangeArrowheads="1"/>
              </p:cNvSpPr>
              <p:nvPr/>
            </p:nvSpPr>
            <p:spPr bwMode="auto">
              <a:xfrm>
                <a:off x="5867400" y="45720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4" name="Oval 26"/>
              <p:cNvSpPr>
                <a:spLocks noChangeArrowheads="1"/>
              </p:cNvSpPr>
              <p:nvPr/>
            </p:nvSpPr>
            <p:spPr bwMode="auto">
              <a:xfrm>
                <a:off x="6477000" y="56388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5" name="Oval 27"/>
              <p:cNvSpPr>
                <a:spLocks noChangeArrowheads="1"/>
              </p:cNvSpPr>
              <p:nvPr/>
            </p:nvSpPr>
            <p:spPr bwMode="auto">
              <a:xfrm>
                <a:off x="6172200" y="4648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6" name="Oval 28"/>
              <p:cNvSpPr>
                <a:spLocks noChangeArrowheads="1"/>
              </p:cNvSpPr>
              <p:nvPr/>
            </p:nvSpPr>
            <p:spPr bwMode="auto">
              <a:xfrm>
                <a:off x="5715000" y="51816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7" name="Oval 29"/>
              <p:cNvSpPr>
                <a:spLocks noChangeArrowheads="1"/>
              </p:cNvSpPr>
              <p:nvPr/>
            </p:nvSpPr>
            <p:spPr bwMode="auto">
              <a:xfrm>
                <a:off x="6629400" y="5029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8" name="Oval 30"/>
              <p:cNvSpPr>
                <a:spLocks noChangeArrowheads="1"/>
              </p:cNvSpPr>
              <p:nvPr/>
            </p:nvSpPr>
            <p:spPr bwMode="auto">
              <a:xfrm>
                <a:off x="6629400" y="53340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39" name="Oval 31"/>
              <p:cNvSpPr>
                <a:spLocks noChangeArrowheads="1"/>
              </p:cNvSpPr>
              <p:nvPr/>
            </p:nvSpPr>
            <p:spPr bwMode="auto">
              <a:xfrm>
                <a:off x="6705600" y="41910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grpSp>
        <p:nvGrpSpPr>
          <p:cNvPr id="57" name="Group 56"/>
          <p:cNvGrpSpPr>
            <a:grpSpLocks noChangeAspect="1"/>
          </p:cNvGrpSpPr>
          <p:nvPr/>
        </p:nvGrpSpPr>
        <p:grpSpPr>
          <a:xfrm>
            <a:off x="5312664" y="3210418"/>
            <a:ext cx="3291840" cy="1975104"/>
            <a:chOff x="5334000" y="4555672"/>
            <a:chExt cx="3429000" cy="2057400"/>
          </a:xfrm>
        </p:grpSpPr>
        <p:grpSp>
          <p:nvGrpSpPr>
            <p:cNvPr id="40" name="Group 39"/>
            <p:cNvGrpSpPr/>
            <p:nvPr/>
          </p:nvGrpSpPr>
          <p:grpSpPr>
            <a:xfrm>
              <a:off x="5334000" y="4882243"/>
              <a:ext cx="990600" cy="990600"/>
              <a:chOff x="1752600" y="2590800"/>
              <a:chExt cx="990600" cy="990600"/>
            </a:xfrm>
          </p:grpSpPr>
          <p:sp>
            <p:nvSpPr>
              <p:cNvPr id="41" name="Rectangle 4"/>
              <p:cNvSpPr>
                <a:spLocks noChangeArrowheads="1"/>
              </p:cNvSpPr>
              <p:nvPr/>
            </p:nvSpPr>
            <p:spPr bwMode="auto">
              <a:xfrm>
                <a:off x="1752600" y="2590800"/>
                <a:ext cx="990600" cy="990600"/>
              </a:xfrm>
              <a:prstGeom prst="rect">
                <a:avLst/>
              </a:prstGeom>
              <a:solidFill>
                <a:srgbClr val="CC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2" name="Oval 6"/>
              <p:cNvSpPr>
                <a:spLocks noChangeArrowheads="1"/>
              </p:cNvSpPr>
              <p:nvPr/>
            </p:nvSpPr>
            <p:spPr bwMode="auto">
              <a:xfrm>
                <a:off x="1905000" y="2743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3" name="Oval 7"/>
              <p:cNvSpPr>
                <a:spLocks noChangeArrowheads="1"/>
              </p:cNvSpPr>
              <p:nvPr/>
            </p:nvSpPr>
            <p:spPr bwMode="auto">
              <a:xfrm>
                <a:off x="2209800" y="28194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4" name="Oval 8"/>
              <p:cNvSpPr>
                <a:spLocks noChangeArrowheads="1"/>
              </p:cNvSpPr>
              <p:nvPr/>
            </p:nvSpPr>
            <p:spPr bwMode="auto">
              <a:xfrm>
                <a:off x="1905000" y="32766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5" name="Oval 9"/>
              <p:cNvSpPr>
                <a:spLocks noChangeArrowheads="1"/>
              </p:cNvSpPr>
              <p:nvPr/>
            </p:nvSpPr>
            <p:spPr bwMode="auto">
              <a:xfrm>
                <a:off x="2286000" y="3124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6" name="Oval 10"/>
              <p:cNvSpPr>
                <a:spLocks noChangeArrowheads="1"/>
              </p:cNvSpPr>
              <p:nvPr/>
            </p:nvSpPr>
            <p:spPr bwMode="auto">
              <a:xfrm>
                <a:off x="2514600" y="2743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nvGrpSpPr>
            <p:cNvPr id="47" name="Group 46"/>
            <p:cNvGrpSpPr/>
            <p:nvPr/>
          </p:nvGrpSpPr>
          <p:grpSpPr>
            <a:xfrm>
              <a:off x="6705600" y="4555672"/>
              <a:ext cx="2057400" cy="2057400"/>
              <a:chOff x="4343400" y="2514600"/>
              <a:chExt cx="2057400" cy="2057400"/>
            </a:xfrm>
          </p:grpSpPr>
          <p:sp>
            <p:nvSpPr>
              <p:cNvPr id="48" name="Rectangle 5"/>
              <p:cNvSpPr>
                <a:spLocks noChangeArrowheads="1"/>
              </p:cNvSpPr>
              <p:nvPr/>
            </p:nvSpPr>
            <p:spPr bwMode="auto">
              <a:xfrm>
                <a:off x="4343400" y="2514600"/>
                <a:ext cx="2057400" cy="2057400"/>
              </a:xfrm>
              <a:prstGeom prst="rect">
                <a:avLst/>
              </a:prstGeom>
              <a:solidFill>
                <a:srgbClr val="CC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49" name="Oval 11"/>
              <p:cNvSpPr>
                <a:spLocks noChangeArrowheads="1"/>
              </p:cNvSpPr>
              <p:nvPr/>
            </p:nvSpPr>
            <p:spPr bwMode="auto">
              <a:xfrm>
                <a:off x="4572000" y="2743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50" name="Oval 12"/>
              <p:cNvSpPr>
                <a:spLocks noChangeArrowheads="1"/>
              </p:cNvSpPr>
              <p:nvPr/>
            </p:nvSpPr>
            <p:spPr bwMode="auto">
              <a:xfrm>
                <a:off x="5181600" y="32766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51" name="Oval 13"/>
              <p:cNvSpPr>
                <a:spLocks noChangeArrowheads="1"/>
              </p:cNvSpPr>
              <p:nvPr/>
            </p:nvSpPr>
            <p:spPr bwMode="auto">
              <a:xfrm>
                <a:off x="4724400" y="39624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52" name="Oval 14"/>
              <p:cNvSpPr>
                <a:spLocks noChangeArrowheads="1"/>
              </p:cNvSpPr>
              <p:nvPr/>
            </p:nvSpPr>
            <p:spPr bwMode="auto">
              <a:xfrm>
                <a:off x="5638800" y="4267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sp>
            <p:nvSpPr>
              <p:cNvPr id="53" name="Oval 15"/>
              <p:cNvSpPr>
                <a:spLocks noChangeArrowheads="1"/>
              </p:cNvSpPr>
              <p:nvPr/>
            </p:nvSpPr>
            <p:spPr bwMode="auto">
              <a:xfrm>
                <a:off x="6019800" y="3124200"/>
                <a:ext cx="152400" cy="152400"/>
              </a:xfrm>
              <a:prstGeom prst="ellipse">
                <a:avLst/>
              </a:prstGeom>
              <a:solidFill>
                <a:srgbClr val="9933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ndParaRPr>
              </a:p>
            </p:txBody>
          </p:sp>
        </p:grpSp>
      </p:grpSp>
      <p:sp>
        <p:nvSpPr>
          <p:cNvPr id="54" name="TextBox 53"/>
          <p:cNvSpPr txBox="1"/>
          <p:nvPr/>
        </p:nvSpPr>
        <p:spPr>
          <a:xfrm>
            <a:off x="597409" y="1905000"/>
            <a:ext cx="3857898"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Which square is more dense? Why?</a:t>
            </a:r>
          </a:p>
        </p:txBody>
      </p:sp>
      <p:sp>
        <p:nvSpPr>
          <p:cNvPr id="55" name="TextBox 54"/>
          <p:cNvSpPr txBox="1"/>
          <p:nvPr/>
        </p:nvSpPr>
        <p:spPr>
          <a:xfrm>
            <a:off x="5029200" y="1896794"/>
            <a:ext cx="39624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Which square is more dense? Why?</a:t>
            </a:r>
          </a:p>
        </p:txBody>
      </p:sp>
      <p:sp>
        <p:nvSpPr>
          <p:cNvPr id="3" name="Rectangle 2"/>
          <p:cNvSpPr/>
          <p:nvPr/>
        </p:nvSpPr>
        <p:spPr bwMode="auto">
          <a:xfrm>
            <a:off x="2526358" y="3124200"/>
            <a:ext cx="2045642" cy="1980112"/>
          </a:xfrm>
          <a:prstGeom prst="rect">
            <a:avLst/>
          </a:prstGeom>
          <a:noFill/>
          <a:ln w="47625" cap="sq" cmpd="sng" algn="ctr">
            <a:solidFill>
              <a:srgbClr val="FF0000"/>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TextBox 3"/>
          <p:cNvSpPr txBox="1"/>
          <p:nvPr/>
        </p:nvSpPr>
        <p:spPr>
          <a:xfrm>
            <a:off x="649226" y="5250616"/>
            <a:ext cx="3911452"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There are more particles (matter) for the same space (volume)</a:t>
            </a:r>
          </a:p>
        </p:txBody>
      </p:sp>
      <p:sp>
        <p:nvSpPr>
          <p:cNvPr id="58" name="Rectangle 57"/>
          <p:cNvSpPr/>
          <p:nvPr/>
        </p:nvSpPr>
        <p:spPr bwMode="auto">
          <a:xfrm>
            <a:off x="5181600" y="3422688"/>
            <a:ext cx="1219200" cy="1177618"/>
          </a:xfrm>
          <a:prstGeom prst="rect">
            <a:avLst/>
          </a:prstGeom>
          <a:noFill/>
          <a:ln w="47625" cap="sq" cmpd="sng" algn="ctr">
            <a:solidFill>
              <a:srgbClr val="FF0000"/>
            </a:solidFill>
            <a:prstDash val="solid"/>
            <a:round/>
            <a:headEnd type="none" w="sm" len="sm"/>
            <a:tailEnd type="none" w="sm" len="sm"/>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9" name="TextBox 58"/>
          <p:cNvSpPr txBox="1"/>
          <p:nvPr/>
        </p:nvSpPr>
        <p:spPr>
          <a:xfrm>
            <a:off x="4677156" y="5287697"/>
            <a:ext cx="43434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smaller square has the same number of particles, but in a smaller space (volume)</a:t>
            </a:r>
          </a:p>
        </p:txBody>
      </p:sp>
    </p:spTree>
    <p:extLst>
      <p:ext uri="{BB962C8B-B14F-4D97-AF65-F5344CB8AC3E}">
        <p14:creationId xmlns:p14="http://schemas.microsoft.com/office/powerpoint/2010/main" val="78357593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50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anim calcmode="lin" valueType="num">
                                      <p:cBhvr>
                                        <p:cTn id="13" dur="1000" fill="hold"/>
                                        <p:tgtEl>
                                          <p:spTgt spid="56"/>
                                        </p:tgtEl>
                                        <p:attrNameLst>
                                          <p:attrName>ppt_x</p:attrName>
                                        </p:attrNameLst>
                                      </p:cBhvr>
                                      <p:tavLst>
                                        <p:tav tm="0">
                                          <p:val>
                                            <p:strVal val="#ppt_x"/>
                                          </p:val>
                                        </p:tav>
                                        <p:tav tm="100000">
                                          <p:val>
                                            <p:strVal val="#ppt_x"/>
                                          </p:val>
                                        </p:tav>
                                      </p:tavLst>
                                    </p:anim>
                                    <p:anim calcmode="lin" valueType="num">
                                      <p:cBhvr>
                                        <p:cTn id="1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childTnLst>
                          </p:cTn>
                        </p:par>
                        <p:par>
                          <p:cTn id="20" fill="hold">
                            <p:stCondLst>
                              <p:cond delay="1000"/>
                            </p:stCondLst>
                            <p:childTnLst>
                              <p:par>
                                <p:cTn id="21" presetID="47" presetClass="entr" presetSubtype="0"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55">
                                            <p:txEl>
                                              <p:pRg st="0" end="0"/>
                                            </p:txEl>
                                          </p:spTgt>
                                        </p:tgtEl>
                                        <p:attrNameLst>
                                          <p:attrName>style.visibility</p:attrName>
                                        </p:attrNameLst>
                                      </p:cBhvr>
                                      <p:to>
                                        <p:strVal val="visible"/>
                                      </p:to>
                                    </p:set>
                                    <p:animEffect transition="in" filter="fade">
                                      <p:cBhvr>
                                        <p:cTn id="30" dur="1000"/>
                                        <p:tgtEl>
                                          <p:spTgt spid="55">
                                            <p:txEl>
                                              <p:pRg st="0" end="0"/>
                                            </p:txEl>
                                          </p:spTgt>
                                        </p:tgtEl>
                                      </p:cBhvr>
                                    </p:animEffect>
                                    <p:anim calcmode="lin" valueType="num">
                                      <p:cBhvr>
                                        <p:cTn id="3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5">
                                            <p:txEl>
                                              <p:pRg st="0" end="0"/>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1000"/>
                                        <p:tgtEl>
                                          <p:spTgt spid="57"/>
                                        </p:tgtEl>
                                      </p:cBhvr>
                                    </p:animEffect>
                                    <p:anim calcmode="lin" valueType="num">
                                      <p:cBhvr>
                                        <p:cTn id="36" dur="1000" fill="hold"/>
                                        <p:tgtEl>
                                          <p:spTgt spid="57"/>
                                        </p:tgtEl>
                                        <p:attrNameLst>
                                          <p:attrName>ppt_x</p:attrName>
                                        </p:attrNameLst>
                                      </p:cBhvr>
                                      <p:tavLst>
                                        <p:tav tm="0">
                                          <p:val>
                                            <p:strVal val="#ppt_x"/>
                                          </p:val>
                                        </p:tav>
                                        <p:tav tm="100000">
                                          <p:val>
                                            <p:strVal val="#ppt_x"/>
                                          </p:val>
                                        </p:tav>
                                      </p:tavLst>
                                    </p:anim>
                                    <p:anim calcmode="lin" valueType="num">
                                      <p:cBhvr>
                                        <p:cTn id="3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childTnLst>
                                </p:cTn>
                              </p:par>
                            </p:childTnLst>
                          </p:cTn>
                        </p:par>
                        <p:par>
                          <p:cTn id="43" fill="hold">
                            <p:stCondLst>
                              <p:cond delay="1000"/>
                            </p:stCondLst>
                            <p:childTnLst>
                              <p:par>
                                <p:cTn id="44" presetID="47" presetClass="entr" presetSubtype="0" fill="hold" grpId="0" nodeType="afterEffect">
                                  <p:stCondLst>
                                    <p:cond delay="50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 grpId="0" animBg="1"/>
      <p:bldP spid="4" grpId="0"/>
      <p:bldP spid="58" grpId="0" animBg="1"/>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Arial" panose="020B0604020202020204" pitchFamily="34" charset="0"/>
                <a:cs typeface="Arial" panose="020B0604020202020204" pitchFamily="34" charset="0"/>
              </a:rPr>
              <a:t>Physical Properties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Matter: Density of Solids</a:t>
            </a:r>
          </a:p>
        </p:txBody>
      </p:sp>
      <p:sp>
        <p:nvSpPr>
          <p:cNvPr id="3" name="Content Placeholder 2"/>
          <p:cNvSpPr>
            <a:spLocks noGrp="1"/>
          </p:cNvSpPr>
          <p:nvPr>
            <p:ph idx="1"/>
          </p:nvPr>
        </p:nvSpPr>
        <p:spPr>
          <a:xfrm>
            <a:off x="152400" y="1981200"/>
            <a:ext cx="8763000" cy="4267200"/>
          </a:xfrm>
        </p:spPr>
        <p:txBody>
          <a:bodyPr/>
          <a:lstStyle/>
          <a:p>
            <a:pPr>
              <a:buClr>
                <a:schemeClr val="accent6"/>
              </a:buClr>
            </a:pPr>
            <a:r>
              <a:rPr lang="en-US" sz="2800" dirty="0">
                <a:latin typeface="Arial" panose="020B0604020202020204" pitchFamily="34" charset="0"/>
                <a:cs typeface="Arial" panose="020B0604020202020204" pitchFamily="34" charset="0"/>
              </a:rPr>
              <a:t>Knowing the density of a substance can also tell you if the substance will float or sink in water.</a:t>
            </a:r>
          </a:p>
          <a:p>
            <a:pPr>
              <a:buClr>
                <a:schemeClr val="accent6"/>
              </a:buClr>
            </a:pPr>
            <a:r>
              <a:rPr lang="en-US" sz="2800" dirty="0">
                <a:latin typeface="Arial" panose="020B0604020202020204" pitchFamily="34" charset="0"/>
                <a:cs typeface="Arial" panose="020B0604020202020204" pitchFamily="34" charset="0"/>
              </a:rPr>
              <a:t>If the density of an object is less than the density of water, the object will float. Likewise, a solid object whose density is greater than the density of water will sink when the object is placed in water.</a:t>
            </a:r>
          </a:p>
          <a:p>
            <a:pPr>
              <a:buClr>
                <a:schemeClr val="accent6"/>
              </a:buClr>
            </a:pPr>
            <a:r>
              <a:rPr lang="en-US" sz="2800" dirty="0">
                <a:latin typeface="Arial" panose="020B0604020202020204" pitchFamily="34" charset="0"/>
                <a:cs typeface="Arial" panose="020B0604020202020204" pitchFamily="34" charset="0"/>
                <a:hlinkClick r:id="rId3"/>
              </a:rPr>
              <a:t>Explore the Density of Solids and Water using the </a:t>
            </a:r>
            <a:r>
              <a:rPr lang="en-US" sz="2800" dirty="0" err="1">
                <a:latin typeface="Arial" panose="020B0604020202020204" pitchFamily="34" charset="0"/>
                <a:cs typeface="Arial" panose="020B0604020202020204" pitchFamily="34" charset="0"/>
                <a:hlinkClick r:id="rId3"/>
              </a:rPr>
              <a:t>PhET</a:t>
            </a:r>
            <a:r>
              <a:rPr lang="en-US" sz="2800" dirty="0">
                <a:latin typeface="Arial" panose="020B0604020202020204" pitchFamily="34" charset="0"/>
                <a:cs typeface="Arial" panose="020B0604020202020204" pitchFamily="34" charset="0"/>
                <a:hlinkClick r:id="rId3"/>
              </a:rPr>
              <a:t> simulation on density and buoyancy</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0551982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Arial" panose="020B0604020202020204" pitchFamily="34" charset="0"/>
                <a:cs typeface="Arial" panose="020B0604020202020204" pitchFamily="34" charset="0"/>
              </a:rPr>
              <a:t>Physical Properties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Matter: Density of Liquids</a:t>
            </a:r>
          </a:p>
        </p:txBody>
      </p:sp>
      <p:sp>
        <p:nvSpPr>
          <p:cNvPr id="3" name="Content Placeholder 2"/>
          <p:cNvSpPr>
            <a:spLocks noGrp="1"/>
          </p:cNvSpPr>
          <p:nvPr>
            <p:ph idx="1"/>
          </p:nvPr>
        </p:nvSpPr>
        <p:spPr>
          <a:xfrm>
            <a:off x="76200" y="1752600"/>
            <a:ext cx="8763000" cy="4800600"/>
          </a:xfrm>
        </p:spPr>
        <p:txBody>
          <a:bodyPr/>
          <a:lstStyle/>
          <a:p>
            <a:pPr lvl="1">
              <a:buClr>
                <a:schemeClr val="accent6"/>
              </a:buClr>
            </a:pPr>
            <a:r>
              <a:rPr lang="en-US" dirty="0">
                <a:latin typeface="Arial" panose="020B0604020202020204" pitchFamily="34" charset="0"/>
                <a:cs typeface="Arial" panose="020B0604020202020204" pitchFamily="34" charset="0"/>
              </a:rPr>
              <a:t>Like all substances, liquids have different densities</a:t>
            </a:r>
          </a:p>
          <a:p>
            <a:pPr lvl="1">
              <a:buClr>
                <a:schemeClr val="accent6"/>
              </a:buClr>
            </a:pPr>
            <a:r>
              <a:rPr lang="en-US" dirty="0">
                <a:latin typeface="Arial" panose="020B0604020202020204" pitchFamily="34" charset="0"/>
                <a:cs typeface="Arial" panose="020B0604020202020204" pitchFamily="34" charset="0"/>
              </a:rPr>
              <a:t>It is easy to see the differences in the density of liquids because more dense liquids will sink and less dense liquids will rise</a:t>
            </a:r>
          </a:p>
          <a:p>
            <a:pPr lvl="1">
              <a:buClr>
                <a:schemeClr val="accent6"/>
              </a:buClr>
            </a:pPr>
            <a:r>
              <a:rPr lang="en-US" dirty="0">
                <a:latin typeface="Arial" panose="020B0604020202020204" pitchFamily="34" charset="0"/>
                <a:cs typeface="Arial" panose="020B0604020202020204" pitchFamily="34" charset="0"/>
              </a:rPr>
              <a:t>If you pour together liquids that don’t mix and have different densities, they will form liquid layers.</a:t>
            </a:r>
          </a:p>
          <a:p>
            <a:pPr lvl="1">
              <a:buClr>
                <a:schemeClr val="accent6"/>
              </a:buClr>
            </a:pPr>
            <a:r>
              <a:rPr lang="en-US" dirty="0">
                <a:latin typeface="Arial" panose="020B0604020202020204" pitchFamily="34" charset="0"/>
                <a:cs typeface="Arial" panose="020B0604020202020204" pitchFamily="34" charset="0"/>
              </a:rPr>
              <a:t>Making Liquid Layers: </a:t>
            </a:r>
            <a:r>
              <a:rPr lang="en-US" dirty="0">
                <a:latin typeface="Arial" panose="020B0604020202020204" pitchFamily="34" charset="0"/>
                <a:cs typeface="Arial" panose="020B0604020202020204" pitchFamily="34" charset="0"/>
                <a:hlinkClick r:id="rId3"/>
              </a:rPr>
              <a:t>http://www.youtube.com/watch?v=-CDkJuo_LYs</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8500511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30211"/>
            <a:ext cx="2286000" cy="426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US" sz="4000" dirty="0">
                <a:latin typeface="Arial" panose="020B0604020202020204" pitchFamily="34" charset="0"/>
                <a:cs typeface="Arial" panose="020B0604020202020204" pitchFamily="34" charset="0"/>
              </a:rPr>
              <a:t>Physical Properties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Matter: Density of Liquids</a:t>
            </a:r>
          </a:p>
        </p:txBody>
      </p:sp>
      <p:sp>
        <p:nvSpPr>
          <p:cNvPr id="3" name="Content Placeholder 2"/>
          <p:cNvSpPr>
            <a:spLocks noGrp="1"/>
          </p:cNvSpPr>
          <p:nvPr>
            <p:ph idx="1"/>
          </p:nvPr>
        </p:nvSpPr>
        <p:spPr>
          <a:xfrm>
            <a:off x="84907" y="1767841"/>
            <a:ext cx="7086600" cy="4819650"/>
          </a:xfrm>
        </p:spPr>
        <p:txBody>
          <a:bodyPr/>
          <a:lstStyle/>
          <a:p>
            <a:pPr>
              <a:buClr>
                <a:schemeClr val="accent6"/>
              </a:buClr>
            </a:pPr>
            <a:r>
              <a:rPr lang="en-US" sz="3000" dirty="0">
                <a:latin typeface="Arial" panose="020B0604020202020204" pitchFamily="34" charset="0"/>
                <a:cs typeface="Arial" panose="020B0604020202020204" pitchFamily="34" charset="0"/>
              </a:rPr>
              <a:t>Check out this picture. Which layer has the highest density?</a:t>
            </a:r>
          </a:p>
          <a:p>
            <a:pPr>
              <a:buClr>
                <a:schemeClr val="accent6"/>
              </a:buClr>
            </a:pPr>
            <a:r>
              <a:rPr lang="en-US" sz="3000" dirty="0">
                <a:latin typeface="Arial" panose="020B0604020202020204" pitchFamily="34" charset="0"/>
                <a:cs typeface="Arial" panose="020B0604020202020204" pitchFamily="34" charset="0"/>
              </a:rPr>
              <a:t>Which layer has the lowest density?</a:t>
            </a:r>
          </a:p>
          <a:p>
            <a:pPr>
              <a:buClr>
                <a:schemeClr val="accent6"/>
              </a:buClr>
            </a:pPr>
            <a:r>
              <a:rPr lang="en-US" sz="3000" dirty="0">
                <a:latin typeface="Arial" panose="020B0604020202020204" pitchFamily="34" charset="0"/>
                <a:cs typeface="Arial" panose="020B0604020202020204" pitchFamily="34" charset="0"/>
              </a:rPr>
              <a:t>Imagine that the liquids have the following densities: </a:t>
            </a:r>
          </a:p>
          <a:p>
            <a:pPr marL="0" indent="0">
              <a:buClr>
                <a:schemeClr val="accent6"/>
              </a:buClr>
              <a:buNone/>
            </a:pPr>
            <a:r>
              <a:rPr lang="en-US"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10g/cm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3g/cm</a:t>
            </a:r>
            <a:r>
              <a:rPr lang="en-US" sz="3000" baseline="30000" dirty="0">
                <a:latin typeface="Arial" panose="020B0604020202020204" pitchFamily="34" charset="0"/>
                <a:cs typeface="Arial" panose="020B0604020202020204" pitchFamily="34" charset="0"/>
              </a:rPr>
              <a:t>3</a:t>
            </a:r>
          </a:p>
          <a:p>
            <a:pPr marL="0" indent="0">
              <a:buClr>
                <a:schemeClr val="accent6"/>
              </a:buClr>
              <a:buNone/>
            </a:pPr>
            <a:r>
              <a:rPr lang="en-US"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6g/cm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5g/cm</a:t>
            </a:r>
            <a:r>
              <a:rPr lang="en-US" sz="3000" baseline="30000" dirty="0">
                <a:latin typeface="Arial" panose="020B0604020202020204" pitchFamily="34" charset="0"/>
                <a:cs typeface="Arial" panose="020B0604020202020204" pitchFamily="34" charset="0"/>
              </a:rPr>
              <a:t>3</a:t>
            </a:r>
          </a:p>
          <a:p>
            <a:pPr>
              <a:buClr>
                <a:schemeClr val="accent6"/>
              </a:buClr>
            </a:pPr>
            <a:r>
              <a:rPr lang="en-US" sz="3000" dirty="0">
                <a:latin typeface="Arial" panose="020B0604020202020204" pitchFamily="34" charset="0"/>
                <a:cs typeface="Arial" panose="020B0604020202020204" pitchFamily="34" charset="0"/>
              </a:rPr>
              <a:t>Which number would go with </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which layer?</a:t>
            </a:r>
          </a:p>
          <a:p>
            <a:pPr marL="0" indent="0">
              <a:buClr>
                <a:schemeClr val="accent6"/>
              </a:buClr>
              <a:buNone/>
            </a:pPr>
            <a:r>
              <a:rPr lang="en-US" dirty="0">
                <a:latin typeface="Arial" panose="020B0604020202020204" pitchFamily="34" charset="0"/>
                <a:cs typeface="Arial" panose="020B0604020202020204" pitchFamily="34" charset="0"/>
              </a:rPr>
              <a:t>	</a:t>
            </a:r>
          </a:p>
          <a:p>
            <a:pPr marL="0" indent="0">
              <a:buClr>
                <a:schemeClr val="accent6"/>
              </a:buClr>
              <a:buNone/>
            </a:pPr>
            <a:r>
              <a:rPr lang="en-US" dirty="0">
                <a:latin typeface="Arial" panose="020B0604020202020204" pitchFamily="34" charset="0"/>
                <a:cs typeface="Arial" panose="020B0604020202020204" pitchFamily="34" charset="0"/>
              </a:rPr>
              <a:t>	</a:t>
            </a:r>
          </a:p>
        </p:txBody>
      </p:sp>
      <p:cxnSp>
        <p:nvCxnSpPr>
          <p:cNvPr id="5" name="Straight Arrow Connector 4"/>
          <p:cNvCxnSpPr/>
          <p:nvPr/>
        </p:nvCxnSpPr>
        <p:spPr bwMode="auto">
          <a:xfrm>
            <a:off x="4724400" y="2534330"/>
            <a:ext cx="2895600" cy="3657600"/>
          </a:xfrm>
          <a:prstGeom prst="straightConnector1">
            <a:avLst/>
          </a:prstGeom>
          <a:solidFill>
            <a:schemeClr val="accent1"/>
          </a:solidFill>
          <a:ln w="1524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a:off x="6629400" y="3124200"/>
            <a:ext cx="990600" cy="1066800"/>
          </a:xfrm>
          <a:prstGeom prst="straightConnector1">
            <a:avLst/>
          </a:prstGeom>
          <a:solidFill>
            <a:schemeClr val="accent1"/>
          </a:solidFill>
          <a:ln w="152400" cap="sq"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7550806" y="5786735"/>
            <a:ext cx="1359668" cy="461665"/>
          </a:xfrm>
          <a:prstGeom prst="rect">
            <a:avLst/>
          </a:prstGeom>
        </p:spPr>
        <p:txBody>
          <a:bodyPr wrap="none">
            <a:spAutoFit/>
          </a:bodyPr>
          <a:lstStyle/>
          <a:p>
            <a:r>
              <a:rPr kumimoji="1" lang="en-US" b="1" kern="0" dirty="0">
                <a:solidFill>
                  <a:srgbClr val="FF0000"/>
                </a:solidFill>
                <a:latin typeface="Arial" panose="020B0604020202020204" pitchFamily="34" charset="0"/>
                <a:cs typeface="Arial" panose="020B0604020202020204" pitchFamily="34" charset="0"/>
              </a:rPr>
              <a:t>10g/cm</a:t>
            </a:r>
            <a:r>
              <a:rPr kumimoji="1" lang="en-US" b="1" kern="0" baseline="30000" dirty="0">
                <a:solidFill>
                  <a:srgbClr val="FF0000"/>
                </a:solidFill>
                <a:latin typeface="Arial" panose="020B0604020202020204" pitchFamily="34" charset="0"/>
                <a:cs typeface="Arial" panose="020B0604020202020204" pitchFamily="34" charset="0"/>
              </a:rPr>
              <a:t>3</a:t>
            </a:r>
            <a:endParaRPr lang="en-US" sz="1800" b="1" dirty="0">
              <a:solidFill>
                <a:srgbClr val="FF0000"/>
              </a:solidFill>
            </a:endParaRPr>
          </a:p>
        </p:txBody>
      </p:sp>
      <p:sp>
        <p:nvSpPr>
          <p:cNvPr id="11" name="Rectangle 10"/>
          <p:cNvSpPr/>
          <p:nvPr/>
        </p:nvSpPr>
        <p:spPr>
          <a:xfrm>
            <a:off x="7640078" y="5105400"/>
            <a:ext cx="1188147" cy="461665"/>
          </a:xfrm>
          <a:prstGeom prst="rect">
            <a:avLst/>
          </a:prstGeom>
        </p:spPr>
        <p:txBody>
          <a:bodyPr wrap="none">
            <a:spAutoFit/>
          </a:bodyPr>
          <a:lstStyle/>
          <a:p>
            <a:r>
              <a:rPr kumimoji="1" lang="en-US" b="1" kern="0" dirty="0">
                <a:solidFill>
                  <a:srgbClr val="FF0000"/>
                </a:solidFill>
                <a:latin typeface="Arial" panose="020B0604020202020204" pitchFamily="34" charset="0"/>
                <a:cs typeface="Arial" panose="020B0604020202020204" pitchFamily="34" charset="0"/>
              </a:rPr>
              <a:t>6g/cm</a:t>
            </a:r>
            <a:r>
              <a:rPr kumimoji="1" lang="en-US" b="1" kern="0" baseline="30000" dirty="0">
                <a:solidFill>
                  <a:srgbClr val="FF0000"/>
                </a:solidFill>
                <a:latin typeface="Arial" panose="020B0604020202020204" pitchFamily="34" charset="0"/>
                <a:cs typeface="Arial" panose="020B0604020202020204" pitchFamily="34" charset="0"/>
              </a:rPr>
              <a:t>3</a:t>
            </a:r>
            <a:endParaRPr lang="en-US" sz="1800" b="1" dirty="0">
              <a:solidFill>
                <a:srgbClr val="FF0000"/>
              </a:solidFill>
            </a:endParaRPr>
          </a:p>
        </p:txBody>
      </p:sp>
      <p:sp>
        <p:nvSpPr>
          <p:cNvPr id="12" name="Rectangle 11"/>
          <p:cNvSpPr/>
          <p:nvPr/>
        </p:nvSpPr>
        <p:spPr>
          <a:xfrm>
            <a:off x="7665726" y="4415384"/>
            <a:ext cx="1188146" cy="461665"/>
          </a:xfrm>
          <a:prstGeom prst="rect">
            <a:avLst/>
          </a:prstGeom>
        </p:spPr>
        <p:txBody>
          <a:bodyPr wrap="none">
            <a:spAutoFit/>
          </a:bodyPr>
          <a:lstStyle/>
          <a:p>
            <a:pPr lvl="0" algn="l" eaLnBrk="0" hangingPunct="0">
              <a:spcBef>
                <a:spcPct val="20000"/>
              </a:spcBef>
              <a:buClr>
                <a:srgbClr val="00008A"/>
              </a:buClr>
              <a:buSzPct val="75000"/>
            </a:pPr>
            <a:r>
              <a:rPr kumimoji="1" lang="en-US" b="1" kern="0" dirty="0">
                <a:solidFill>
                  <a:srgbClr val="FF0000"/>
                </a:solidFill>
                <a:latin typeface="Arial" panose="020B0604020202020204" pitchFamily="34" charset="0"/>
                <a:cs typeface="Arial" panose="020B0604020202020204" pitchFamily="34" charset="0"/>
              </a:rPr>
              <a:t>5g/cm</a:t>
            </a:r>
            <a:r>
              <a:rPr kumimoji="1" lang="en-US" b="1" kern="0" baseline="30000" dirty="0">
                <a:solidFill>
                  <a:srgbClr val="FF0000"/>
                </a:solidFill>
                <a:latin typeface="Arial" panose="020B0604020202020204" pitchFamily="34" charset="0"/>
                <a:cs typeface="Arial" panose="020B0604020202020204" pitchFamily="34" charset="0"/>
              </a:rPr>
              <a:t>3</a:t>
            </a:r>
          </a:p>
        </p:txBody>
      </p:sp>
      <p:sp>
        <p:nvSpPr>
          <p:cNvPr id="13" name="Rectangle 12"/>
          <p:cNvSpPr/>
          <p:nvPr/>
        </p:nvSpPr>
        <p:spPr>
          <a:xfrm>
            <a:off x="7636567" y="3810000"/>
            <a:ext cx="1188146" cy="461665"/>
          </a:xfrm>
          <a:prstGeom prst="rect">
            <a:avLst/>
          </a:prstGeom>
        </p:spPr>
        <p:txBody>
          <a:bodyPr wrap="none">
            <a:spAutoFit/>
          </a:bodyPr>
          <a:lstStyle/>
          <a:p>
            <a:pPr lvl="0" algn="l" eaLnBrk="0" hangingPunct="0">
              <a:spcBef>
                <a:spcPct val="20000"/>
              </a:spcBef>
              <a:buClr>
                <a:srgbClr val="00008A"/>
              </a:buClr>
              <a:buSzPct val="75000"/>
            </a:pPr>
            <a:r>
              <a:rPr kumimoji="1" lang="en-US" b="1" kern="0" dirty="0">
                <a:solidFill>
                  <a:srgbClr val="FF0000"/>
                </a:solidFill>
                <a:latin typeface="Arial" panose="020B0604020202020204" pitchFamily="34" charset="0"/>
                <a:cs typeface="Arial" panose="020B0604020202020204" pitchFamily="34" charset="0"/>
              </a:rPr>
              <a:t>3g/cm</a:t>
            </a:r>
            <a:r>
              <a:rPr kumimoji="1" lang="en-US" b="1" kern="0" baseline="30000" dirty="0">
                <a:solidFill>
                  <a:srgbClr val="FF000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51502394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1000"/>
                                        <p:tgtEl>
                                          <p:spTgt spid="5"/>
                                        </p:tgtEl>
                                      </p:cBhvr>
                                    </p:animEffect>
                                    <p:set>
                                      <p:cBhvr>
                                        <p:cTn id="24" dur="1" fill="hold">
                                          <p:stCondLst>
                                            <p:cond delay="999"/>
                                          </p:stCondLst>
                                        </p:cTn>
                                        <p:tgtEl>
                                          <p:spTgt spid="5"/>
                                        </p:tgtEl>
                                        <p:attrNameLst>
                                          <p:attrName>style.visibility</p:attrName>
                                        </p:attrNameLst>
                                      </p:cBhvr>
                                      <p:to>
                                        <p:strVal val="hidden"/>
                                      </p:to>
                                    </p:set>
                                  </p:childTnLst>
                                </p:cTn>
                              </p:par>
                            </p:childTnLst>
                          </p:cTn>
                        </p:par>
                        <p:par>
                          <p:cTn id="25" fill="hold">
                            <p:stCondLst>
                              <p:cond delay="1000"/>
                            </p:stCondLst>
                            <p:childTnLst>
                              <p:par>
                                <p:cTn id="26" presetID="47" presetClass="entr" presetSubtype="0" fill="hold" grpId="0" nodeType="afterEffect">
                                  <p:stCondLst>
                                    <p:cond delay="50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1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9"/>
                                        </p:tgtEl>
                                      </p:cBhvr>
                                    </p:animEffect>
                                    <p:set>
                                      <p:cBhvr>
                                        <p:cTn id="40" dur="1" fill="hold">
                                          <p:stCondLst>
                                            <p:cond delay="999"/>
                                          </p:stCondLst>
                                        </p:cTn>
                                        <p:tgtEl>
                                          <p:spTgt spid="9"/>
                                        </p:tgtEl>
                                        <p:attrNameLst>
                                          <p:attrName>style.visibility</p:attrName>
                                        </p:attrNameLst>
                                      </p:cBhvr>
                                      <p:to>
                                        <p:strVal val="hidden"/>
                                      </p:to>
                                    </p:set>
                                  </p:childTnLst>
                                </p:cTn>
                              </p:par>
                            </p:childTnLst>
                          </p:cTn>
                        </p:par>
                        <p:par>
                          <p:cTn id="41" fill="hold">
                            <p:stCondLst>
                              <p:cond delay="1000"/>
                            </p:stCondLst>
                            <p:childTnLst>
                              <p:par>
                                <p:cTn id="42" presetID="47" presetClass="entr" presetSubtype="0" fill="hold" grpId="0" nodeType="afterEffect">
                                  <p:stCondLst>
                                    <p:cond delay="50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fade">
                                      <p:cBhvr>
                                        <p:cTn id="44" dur="1000"/>
                                        <p:tgtEl>
                                          <p:spTgt spid="3">
                                            <p:txEl>
                                              <p:pRg st="2" end="2"/>
                                            </p:txEl>
                                          </p:spTgt>
                                        </p:tgtEl>
                                      </p:cBhvr>
                                    </p:animEffect>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50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1000"/>
                                        <p:tgtEl>
                                          <p:spTgt spid="3">
                                            <p:txEl>
                                              <p:pRg st="3" end="3"/>
                                            </p:txEl>
                                          </p:spTgt>
                                        </p:tgtEl>
                                      </p:cBhvr>
                                    </p:animEffect>
                                    <p:anim calcmode="lin" valueType="num">
                                      <p:cBhvr>
                                        <p:cTn id="5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50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50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0"/>
                                        <p:tgtEl>
                                          <p:spTgt spid="3">
                                            <p:txEl>
                                              <p:pRg st="5" end="5"/>
                                            </p:txEl>
                                          </p:spTgt>
                                        </p:tgtEl>
                                      </p:cBhvr>
                                    </p:animEffect>
                                    <p:anim calcmode="lin" valueType="num">
                                      <p:cBhvr>
                                        <p:cTn id="6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Arial" panose="020B0604020202020204" pitchFamily="34" charset="0"/>
                <a:cs typeface="Arial" panose="020B0604020202020204" pitchFamily="34" charset="0"/>
              </a:rPr>
              <a:t>Physical Properties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Matter: Density of Liquids</a:t>
            </a:r>
          </a:p>
        </p:txBody>
      </p:sp>
      <p:sp>
        <p:nvSpPr>
          <p:cNvPr id="3" name="Content Placeholder 2"/>
          <p:cNvSpPr>
            <a:spLocks noGrp="1"/>
          </p:cNvSpPr>
          <p:nvPr>
            <p:ph idx="1"/>
          </p:nvPr>
        </p:nvSpPr>
        <p:spPr>
          <a:xfrm>
            <a:off x="161111" y="1907179"/>
            <a:ext cx="5355771" cy="3657600"/>
          </a:xfrm>
        </p:spPr>
        <p:txBody>
          <a:bodyPr/>
          <a:lstStyle/>
          <a:p>
            <a:pPr marL="0" indent="0" algn="ctr">
              <a:buClr>
                <a:schemeClr val="accent6"/>
              </a:buClr>
              <a:buNone/>
            </a:pPr>
            <a:r>
              <a:rPr lang="en-US" sz="3000" dirty="0">
                <a:latin typeface="Arial" panose="020B0604020202020204" pitchFamily="34" charset="0"/>
                <a:cs typeface="Arial" panose="020B0604020202020204" pitchFamily="34" charset="0"/>
              </a:rPr>
              <a:t>Try with your neighbor!</a:t>
            </a:r>
          </a:p>
          <a:p>
            <a:pPr>
              <a:buClr>
                <a:schemeClr val="accent6"/>
              </a:buClr>
            </a:pPr>
            <a:r>
              <a:rPr lang="en-US" sz="3000" dirty="0">
                <a:latin typeface="Arial" panose="020B0604020202020204" pitchFamily="34" charset="0"/>
                <a:cs typeface="Arial" panose="020B0604020202020204" pitchFamily="34" charset="0"/>
              </a:rPr>
              <a:t>Which liquid has the highest density?</a:t>
            </a:r>
          </a:p>
          <a:p>
            <a:pPr>
              <a:buClr>
                <a:schemeClr val="accent6"/>
              </a:buClr>
            </a:pPr>
            <a:r>
              <a:rPr lang="en-US" sz="3000" dirty="0">
                <a:latin typeface="Arial" panose="020B0604020202020204" pitchFamily="34" charset="0"/>
                <a:cs typeface="Arial" panose="020B0604020202020204" pitchFamily="34" charset="0"/>
              </a:rPr>
              <a:t>Which liquid has the lowest</a:t>
            </a:r>
            <a:br>
              <a:rPr lang="en-US" sz="3000" dirty="0">
                <a:latin typeface="Arial" panose="020B0604020202020204" pitchFamily="34" charset="0"/>
                <a:cs typeface="Arial" panose="020B0604020202020204" pitchFamily="34" charset="0"/>
              </a:rPr>
            </a:br>
            <a:r>
              <a:rPr lang="en-US" sz="3000" dirty="0">
                <a:latin typeface="Arial" panose="020B0604020202020204" pitchFamily="34" charset="0"/>
                <a:cs typeface="Arial" panose="020B0604020202020204" pitchFamily="34" charset="0"/>
              </a:rPr>
              <a:t>density?</a:t>
            </a:r>
          </a:p>
          <a:p>
            <a:pPr>
              <a:buClr>
                <a:schemeClr val="accent6"/>
              </a:buClr>
            </a:pPr>
            <a:r>
              <a:rPr lang="en-US" sz="3000" dirty="0">
                <a:latin typeface="Arial" panose="020B0604020202020204" pitchFamily="34" charset="0"/>
                <a:cs typeface="Arial" panose="020B0604020202020204" pitchFamily="34" charset="0"/>
              </a:rPr>
              <a:t>Which liquid has the middle density?</a:t>
            </a:r>
          </a:p>
          <a:p>
            <a:pPr marL="0" indent="0">
              <a:buClr>
                <a:schemeClr val="accent6"/>
              </a:buClr>
              <a:buNone/>
            </a:pPr>
            <a:endParaRPr lang="en-US" dirty="0">
              <a:latin typeface="Arial" panose="020B0604020202020204" pitchFamily="34" charset="0"/>
              <a:cs typeface="Arial" panose="020B0604020202020204" pitchFamily="34" charset="0"/>
            </a:endParaRPr>
          </a:p>
          <a:p>
            <a:pPr marL="0" indent="0">
              <a:buClr>
                <a:schemeClr val="accent6"/>
              </a:buClr>
              <a:buNone/>
            </a:pPr>
            <a:r>
              <a:rPr lang="en-US" dirty="0">
                <a:latin typeface="Arial" panose="020B0604020202020204" pitchFamily="34" charset="0"/>
                <a:cs typeface="Arial" panose="020B0604020202020204" pitchFamily="34"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686" y="1676400"/>
            <a:ext cx="3305175" cy="4812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83363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Arial" panose="020B0604020202020204" pitchFamily="34" charset="0"/>
                <a:cs typeface="Arial" panose="020B0604020202020204" pitchFamily="34" charset="0"/>
              </a:rPr>
              <a:t>Physical Properties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Matter: Density of Liquids</a:t>
            </a:r>
          </a:p>
        </p:txBody>
      </p:sp>
      <p:sp>
        <p:nvSpPr>
          <p:cNvPr id="3" name="Content Placeholder 2"/>
          <p:cNvSpPr>
            <a:spLocks noGrp="1"/>
          </p:cNvSpPr>
          <p:nvPr>
            <p:ph idx="1"/>
          </p:nvPr>
        </p:nvSpPr>
        <p:spPr>
          <a:xfrm>
            <a:off x="152400" y="1752600"/>
            <a:ext cx="5172889" cy="4724400"/>
          </a:xfrm>
        </p:spPr>
        <p:txBody>
          <a:bodyPr/>
          <a:lstStyle/>
          <a:p>
            <a:pPr marL="0" indent="0" algn="ctr">
              <a:buClr>
                <a:schemeClr val="accent6"/>
              </a:buClr>
              <a:buNone/>
            </a:pPr>
            <a:r>
              <a:rPr lang="en-US" sz="3000" dirty="0">
                <a:latin typeface="Arial" panose="020B0604020202020204" pitchFamily="34" charset="0"/>
                <a:cs typeface="Arial" panose="020B0604020202020204" pitchFamily="34" charset="0"/>
              </a:rPr>
              <a:t>Try on your own!</a:t>
            </a:r>
          </a:p>
          <a:p>
            <a:pPr>
              <a:buClr>
                <a:schemeClr val="accent6"/>
              </a:buClr>
            </a:pPr>
            <a:r>
              <a:rPr lang="en-US" sz="3000" dirty="0">
                <a:latin typeface="Arial" panose="020B0604020202020204" pitchFamily="34" charset="0"/>
                <a:cs typeface="Arial" panose="020B0604020202020204" pitchFamily="34" charset="0"/>
              </a:rPr>
              <a:t>Imagine that the liquids on the right have the following densities:</a:t>
            </a:r>
          </a:p>
          <a:p>
            <a:pPr marL="0" indent="0">
              <a:buClr>
                <a:schemeClr val="accent6"/>
              </a:buClr>
              <a:buNone/>
            </a:pPr>
            <a:r>
              <a:rPr lang="en-US" sz="3000" dirty="0">
                <a:latin typeface="Arial" panose="020B0604020202020204" pitchFamily="34" charset="0"/>
                <a:cs typeface="Arial" panose="020B0604020202020204" pitchFamily="34" charset="0"/>
              </a:rPr>
              <a:t>	15g/cm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10g/cm</a:t>
            </a:r>
            <a:r>
              <a:rPr lang="en-US" sz="3000" baseline="30000" dirty="0">
                <a:latin typeface="Arial" panose="020B0604020202020204" pitchFamily="34" charset="0"/>
                <a:cs typeface="Arial" panose="020B0604020202020204" pitchFamily="34" charset="0"/>
              </a:rPr>
              <a:t>3</a:t>
            </a:r>
          </a:p>
          <a:p>
            <a:pPr marL="0" indent="0">
              <a:buClr>
                <a:schemeClr val="accent6"/>
              </a:buClr>
              <a:buNone/>
            </a:pPr>
            <a:r>
              <a:rPr lang="en-US" sz="3000" dirty="0">
                <a:latin typeface="Arial" panose="020B0604020202020204" pitchFamily="34" charset="0"/>
                <a:cs typeface="Arial" panose="020B0604020202020204" pitchFamily="34" charset="0"/>
              </a:rPr>
              <a:t>	3g/cm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9g/cm</a:t>
            </a:r>
            <a:r>
              <a:rPr lang="en-US" sz="3000" baseline="30000" dirty="0">
                <a:latin typeface="Arial" panose="020B0604020202020204" pitchFamily="34" charset="0"/>
                <a:cs typeface="Arial" panose="020B0604020202020204" pitchFamily="34" charset="0"/>
              </a:rPr>
              <a:t>3</a:t>
            </a:r>
          </a:p>
          <a:p>
            <a:pPr marL="0" indent="0">
              <a:buClr>
                <a:schemeClr val="accent6"/>
              </a:buClr>
              <a:buNone/>
            </a:pPr>
            <a:r>
              <a:rPr lang="en-US" sz="3000" dirty="0">
                <a:latin typeface="Arial" panose="020B0604020202020204" pitchFamily="34" charset="0"/>
                <a:cs typeface="Arial" panose="020B0604020202020204" pitchFamily="34" charset="0"/>
              </a:rPr>
              <a:t>	7g/cm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12g/cm</a:t>
            </a:r>
            <a:r>
              <a:rPr lang="en-US" sz="3000" baseline="30000" dirty="0">
                <a:latin typeface="Arial" panose="020B0604020202020204" pitchFamily="34" charset="0"/>
                <a:cs typeface="Arial" panose="020B0604020202020204" pitchFamily="34" charset="0"/>
              </a:rPr>
              <a:t>3</a:t>
            </a:r>
          </a:p>
          <a:p>
            <a:pPr>
              <a:buClr>
                <a:schemeClr val="accent6"/>
              </a:buClr>
            </a:pPr>
            <a:r>
              <a:rPr lang="en-US" sz="3000" dirty="0">
                <a:latin typeface="Arial" panose="020B0604020202020204" pitchFamily="34" charset="0"/>
                <a:cs typeface="Arial" panose="020B0604020202020204" pitchFamily="34" charset="0"/>
              </a:rPr>
              <a:t>Match the colors to the correct densities.</a:t>
            </a:r>
          </a:p>
          <a:p>
            <a:pPr marL="0" indent="0">
              <a:buClr>
                <a:schemeClr val="accent6"/>
              </a:buClr>
              <a:buNone/>
            </a:pPr>
            <a:endParaRPr lang="en-US" dirty="0">
              <a:latin typeface="Arial" panose="020B0604020202020204" pitchFamily="34" charset="0"/>
              <a:cs typeface="Arial" panose="020B0604020202020204" pitchFamily="34" charset="0"/>
            </a:endParaRPr>
          </a:p>
          <a:p>
            <a:pPr marL="0" indent="0">
              <a:buClr>
                <a:schemeClr val="accent6"/>
              </a:buClr>
              <a:buNone/>
            </a:pPr>
            <a:r>
              <a:rPr lang="en-US" dirty="0">
                <a:latin typeface="Arial" panose="020B0604020202020204" pitchFamily="34" charset="0"/>
                <a:cs typeface="Arial" panose="020B0604020202020204" pitchFamily="34"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76400"/>
            <a:ext cx="1981200" cy="49582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7121807"/>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latin typeface="Arial" panose="020B0604020202020204" pitchFamily="34" charset="0"/>
                <a:cs typeface="Arial" panose="020B0604020202020204" pitchFamily="34" charset="0"/>
              </a:rPr>
              <a:t>Physical Properties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of Matter: Density of Liquids</a:t>
            </a:r>
          </a:p>
        </p:txBody>
      </p:sp>
      <p:sp>
        <p:nvSpPr>
          <p:cNvPr id="3" name="Content Placeholder 2"/>
          <p:cNvSpPr>
            <a:spLocks noGrp="1"/>
          </p:cNvSpPr>
          <p:nvPr>
            <p:ph idx="1"/>
          </p:nvPr>
        </p:nvSpPr>
        <p:spPr>
          <a:xfrm>
            <a:off x="152400" y="1752600"/>
            <a:ext cx="5172889" cy="4724400"/>
          </a:xfrm>
        </p:spPr>
        <p:txBody>
          <a:bodyPr/>
          <a:lstStyle/>
          <a:p>
            <a:pPr marL="0" indent="0" algn="ctr">
              <a:buClr>
                <a:schemeClr val="accent6"/>
              </a:buClr>
              <a:buNone/>
            </a:pPr>
            <a:r>
              <a:rPr lang="en-US" sz="3000" dirty="0">
                <a:latin typeface="Arial" panose="020B0604020202020204" pitchFamily="34" charset="0"/>
                <a:cs typeface="Arial" panose="020B0604020202020204" pitchFamily="34" charset="0"/>
              </a:rPr>
              <a:t>Try on your own!</a:t>
            </a:r>
          </a:p>
          <a:p>
            <a:pPr>
              <a:buClr>
                <a:schemeClr val="accent6"/>
              </a:buClr>
            </a:pPr>
            <a:r>
              <a:rPr lang="en-US" sz="3000" dirty="0">
                <a:latin typeface="Arial" panose="020B0604020202020204" pitchFamily="34" charset="0"/>
                <a:cs typeface="Arial" panose="020B0604020202020204" pitchFamily="34" charset="0"/>
              </a:rPr>
              <a:t>Imagine that the liquids on the right have the following densities:</a:t>
            </a:r>
          </a:p>
          <a:p>
            <a:pPr marL="0" indent="0">
              <a:buClr>
                <a:schemeClr val="accent6"/>
              </a:buClr>
              <a:buNone/>
            </a:pPr>
            <a:r>
              <a:rPr lang="en-US" sz="3000" dirty="0">
                <a:latin typeface="Arial" panose="020B0604020202020204" pitchFamily="34" charset="0"/>
                <a:cs typeface="Arial" panose="020B0604020202020204" pitchFamily="34" charset="0"/>
              </a:rPr>
              <a:t>	15g/cm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10g/cm</a:t>
            </a:r>
            <a:r>
              <a:rPr lang="en-US" sz="3000" baseline="30000" dirty="0">
                <a:latin typeface="Arial" panose="020B0604020202020204" pitchFamily="34" charset="0"/>
                <a:cs typeface="Arial" panose="020B0604020202020204" pitchFamily="34" charset="0"/>
              </a:rPr>
              <a:t>3</a:t>
            </a:r>
          </a:p>
          <a:p>
            <a:pPr marL="0" indent="0">
              <a:buClr>
                <a:schemeClr val="accent6"/>
              </a:buClr>
              <a:buNone/>
            </a:pPr>
            <a:r>
              <a:rPr lang="en-US" sz="3000" dirty="0">
                <a:latin typeface="Arial" panose="020B0604020202020204" pitchFamily="34" charset="0"/>
                <a:cs typeface="Arial" panose="020B0604020202020204" pitchFamily="34" charset="0"/>
              </a:rPr>
              <a:t>	3g/cm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9g/cm</a:t>
            </a:r>
            <a:r>
              <a:rPr lang="en-US" sz="3000" baseline="30000" dirty="0">
                <a:latin typeface="Arial" panose="020B0604020202020204" pitchFamily="34" charset="0"/>
                <a:cs typeface="Arial" panose="020B0604020202020204" pitchFamily="34" charset="0"/>
              </a:rPr>
              <a:t>3</a:t>
            </a:r>
          </a:p>
          <a:p>
            <a:pPr marL="0" indent="0">
              <a:buClr>
                <a:schemeClr val="accent6"/>
              </a:buClr>
              <a:buNone/>
            </a:pPr>
            <a:r>
              <a:rPr lang="en-US" sz="3000" dirty="0">
                <a:latin typeface="Arial" panose="020B0604020202020204" pitchFamily="34" charset="0"/>
                <a:cs typeface="Arial" panose="020B0604020202020204" pitchFamily="34" charset="0"/>
              </a:rPr>
              <a:t>	7g/cm</a:t>
            </a:r>
            <a:r>
              <a:rPr lang="en-US" sz="3000" baseline="30000" dirty="0">
                <a:latin typeface="Arial" panose="020B0604020202020204" pitchFamily="34" charset="0"/>
                <a:cs typeface="Arial" panose="020B0604020202020204" pitchFamily="34" charset="0"/>
              </a:rPr>
              <a:t>3</a:t>
            </a:r>
            <a:r>
              <a:rPr lang="en-US" sz="3000" dirty="0">
                <a:latin typeface="Arial" panose="020B0604020202020204" pitchFamily="34" charset="0"/>
                <a:cs typeface="Arial" panose="020B0604020202020204" pitchFamily="34" charset="0"/>
              </a:rPr>
              <a:t>         12g/cm</a:t>
            </a:r>
            <a:r>
              <a:rPr lang="en-US" sz="3000" baseline="30000" dirty="0">
                <a:latin typeface="Arial" panose="020B0604020202020204" pitchFamily="34" charset="0"/>
                <a:cs typeface="Arial" panose="020B0604020202020204" pitchFamily="34" charset="0"/>
              </a:rPr>
              <a:t>3</a:t>
            </a:r>
          </a:p>
          <a:p>
            <a:pPr>
              <a:buClr>
                <a:schemeClr val="accent6"/>
              </a:buClr>
            </a:pPr>
            <a:r>
              <a:rPr lang="en-US" sz="3000" dirty="0">
                <a:latin typeface="Arial" panose="020B0604020202020204" pitchFamily="34" charset="0"/>
                <a:cs typeface="Arial" panose="020B0604020202020204" pitchFamily="34" charset="0"/>
              </a:rPr>
              <a:t>Match the colors to the correct densities.</a:t>
            </a:r>
          </a:p>
          <a:p>
            <a:pPr marL="0" indent="0">
              <a:buClr>
                <a:schemeClr val="accent6"/>
              </a:buClr>
              <a:buNone/>
            </a:pPr>
            <a:endParaRPr lang="en-US" dirty="0">
              <a:latin typeface="Arial" panose="020B0604020202020204" pitchFamily="34" charset="0"/>
              <a:cs typeface="Arial" panose="020B0604020202020204" pitchFamily="34" charset="0"/>
            </a:endParaRPr>
          </a:p>
          <a:p>
            <a:pPr marL="0" indent="0">
              <a:buClr>
                <a:schemeClr val="accent6"/>
              </a:buClr>
              <a:buNone/>
            </a:pPr>
            <a:r>
              <a:rPr lang="en-US" dirty="0">
                <a:latin typeface="Arial" panose="020B0604020202020204" pitchFamily="34" charset="0"/>
                <a:cs typeface="Arial" panose="020B0604020202020204" pitchFamily="34" charset="0"/>
              </a:rPr>
              <a: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6004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402979"/>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305800" cy="3886200"/>
          </a:xfrm>
        </p:spPr>
        <p:txBody>
          <a:bodyPr/>
          <a:lstStyle/>
          <a:p>
            <a:pPr algn="ctr"/>
            <a:r>
              <a:rPr lang="en-US" sz="6000" dirty="0">
                <a:solidFill>
                  <a:schemeClr val="tx1"/>
                </a:solidFill>
                <a:latin typeface="Arial" panose="020B0604020202020204" pitchFamily="34" charset="0"/>
                <a:cs typeface="Arial" panose="020B0604020202020204" pitchFamily="34" charset="0"/>
              </a:rPr>
              <a:t>Physical Properties of Matter Lab(s)</a:t>
            </a:r>
            <a:br>
              <a:rPr lang="en-US" sz="6000" dirty="0">
                <a:solidFill>
                  <a:schemeClr val="tx1"/>
                </a:solidFill>
                <a:latin typeface="Arial" panose="020B0604020202020204" pitchFamily="34" charset="0"/>
                <a:cs typeface="Arial" panose="020B0604020202020204" pitchFamily="34" charset="0"/>
              </a:rPr>
            </a:br>
            <a:br>
              <a:rPr lang="en-US"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[see resources for suggestions or use your own]</a:t>
            </a:r>
          </a:p>
        </p:txBody>
      </p:sp>
    </p:spTree>
    <p:extLst>
      <p:ext uri="{BB962C8B-B14F-4D97-AF65-F5344CB8AC3E}">
        <p14:creationId xmlns:p14="http://schemas.microsoft.com/office/powerpoint/2010/main" val="3572824190"/>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a:latin typeface="Arial" panose="020B0604020202020204" pitchFamily="34" charset="0"/>
                <a:cs typeface="Arial" panose="020B0604020202020204" pitchFamily="34" charset="0"/>
              </a:rPr>
              <a:t>Activating Strategy 1:</a:t>
            </a:r>
            <a:br>
              <a:rPr lang="en-US" sz="4500" dirty="0">
                <a:latin typeface="Arial" panose="020B0604020202020204" pitchFamily="34" charset="0"/>
                <a:cs typeface="Arial" panose="020B0604020202020204" pitchFamily="34" charset="0"/>
              </a:rPr>
            </a:br>
            <a:r>
              <a:rPr lang="en-US" sz="4500" dirty="0">
                <a:latin typeface="Arial" panose="020B0604020202020204" pitchFamily="34" charset="0"/>
                <a:cs typeface="Arial" panose="020B0604020202020204" pitchFamily="34" charset="0"/>
              </a:rPr>
              <a:t>An Accurate Description</a:t>
            </a:r>
          </a:p>
        </p:txBody>
      </p:sp>
      <p:sp>
        <p:nvSpPr>
          <p:cNvPr id="3" name="Content Placeholder 2"/>
          <p:cNvSpPr>
            <a:spLocks noGrp="1"/>
          </p:cNvSpPr>
          <p:nvPr>
            <p:ph idx="1"/>
          </p:nvPr>
        </p:nvSpPr>
        <p:spPr>
          <a:xfrm>
            <a:off x="1219200" y="1981200"/>
            <a:ext cx="7086600" cy="3733800"/>
          </a:xfrm>
        </p:spPr>
        <p:txBody>
          <a:bodyPr/>
          <a:lstStyle/>
          <a:p>
            <a:pPr marL="0" indent="0" algn="ctr">
              <a:buNone/>
            </a:pPr>
            <a:r>
              <a:rPr lang="en-US" sz="6600" dirty="0">
                <a:latin typeface="Arial" panose="020B0604020202020204" pitchFamily="34" charset="0"/>
                <a:cs typeface="Arial" panose="020B0604020202020204" pitchFamily="34" charset="0"/>
              </a:rPr>
              <a:t>Properties of a </a:t>
            </a:r>
            <a:br>
              <a:rPr lang="en-US" sz="6600" dirty="0">
                <a:latin typeface="Arial" panose="020B0604020202020204" pitchFamily="34" charset="0"/>
                <a:cs typeface="Arial" panose="020B0604020202020204" pitchFamily="34" charset="0"/>
              </a:rPr>
            </a:br>
            <a:r>
              <a:rPr lang="en-US" sz="6600" dirty="0">
                <a:latin typeface="Arial" panose="020B0604020202020204" pitchFamily="34" charset="0"/>
                <a:cs typeface="Arial" panose="020B0604020202020204" pitchFamily="34" charset="0"/>
              </a:rPr>
              <a:t>Cookie Activity</a:t>
            </a:r>
            <a:endParaRPr lang="en-US" sz="6000" dirty="0">
              <a:latin typeface="Arial" panose="020B0604020202020204" pitchFamily="34" charset="0"/>
              <a:cs typeface="Arial" panose="020B0604020202020204" pitchFamily="34" charset="0"/>
            </a:endParaRPr>
          </a:p>
          <a:p>
            <a:pPr marL="0" indent="0" algn="ctr">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149072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305800" cy="4648200"/>
          </a:xfrm>
        </p:spPr>
        <p:txBody>
          <a:bodyPr/>
          <a:lstStyle/>
          <a:p>
            <a:pPr algn="ctr"/>
            <a:r>
              <a:rPr lang="en-US" sz="3600" dirty="0">
                <a:solidFill>
                  <a:schemeClr val="tx1"/>
                </a:solidFill>
                <a:latin typeface="Arial" panose="020B0604020202020204" pitchFamily="34" charset="0"/>
                <a:cs typeface="Arial" panose="020B0604020202020204" pitchFamily="34" charset="0"/>
              </a:rPr>
              <a:t>How would you describe a piece of wood before and after it is burned? Has it changed color? Does it have the same texture? </a:t>
            </a:r>
            <a:br>
              <a:rPr lang="en-US" sz="3600" dirty="0">
                <a:solidFill>
                  <a:schemeClr val="tx1"/>
                </a:solidFill>
                <a:latin typeface="Arial" panose="020B0604020202020204" pitchFamily="34" charset="0"/>
                <a:cs typeface="Arial" panose="020B0604020202020204" pitchFamily="34" charset="0"/>
              </a:rPr>
            </a:br>
            <a:br>
              <a:rPr lang="en-US" sz="3600" dirty="0">
                <a:solidFill>
                  <a:schemeClr val="tx1"/>
                </a:solidFill>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The original piece of wood changed, and physical properties alone cannot describe what happened to it.</a:t>
            </a:r>
          </a:p>
        </p:txBody>
      </p:sp>
    </p:spTree>
    <p:extLst>
      <p:ext uri="{BB962C8B-B14F-4D97-AF65-F5344CB8AC3E}">
        <p14:creationId xmlns:p14="http://schemas.microsoft.com/office/powerpoint/2010/main" val="23477916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latin typeface="Arial" panose="020B0604020202020204" pitchFamily="34" charset="0"/>
                <a:cs typeface="Arial" panose="020B0604020202020204" pitchFamily="34" charset="0"/>
              </a:rPr>
              <a:t>Chemical Properties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of Matter</a:t>
            </a:r>
          </a:p>
        </p:txBody>
      </p:sp>
      <p:sp>
        <p:nvSpPr>
          <p:cNvPr id="3" name="Content Placeholder 2"/>
          <p:cNvSpPr>
            <a:spLocks noGrp="1"/>
          </p:cNvSpPr>
          <p:nvPr>
            <p:ph idx="1"/>
          </p:nvPr>
        </p:nvSpPr>
        <p:spPr>
          <a:xfrm>
            <a:off x="228600" y="1981200"/>
            <a:ext cx="8763000" cy="4038600"/>
          </a:xfrm>
        </p:spPr>
        <p:txBody>
          <a:bodyPr/>
          <a:lstStyle/>
          <a:p>
            <a:pPr>
              <a:buClr>
                <a:schemeClr val="accent6"/>
              </a:buClr>
            </a:pPr>
            <a:r>
              <a:rPr lang="en-US" sz="3600" dirty="0">
                <a:latin typeface="Arial" panose="020B0604020202020204" pitchFamily="34" charset="0"/>
                <a:cs typeface="Arial" panose="020B0604020202020204" pitchFamily="34" charset="0"/>
              </a:rPr>
              <a:t>Chemical properties are only observable during a chemical reaction and allows for change (something new is created)</a:t>
            </a:r>
          </a:p>
          <a:p>
            <a:pPr>
              <a:buClr>
                <a:schemeClr val="accent6"/>
              </a:buClr>
            </a:pPr>
            <a:r>
              <a:rPr lang="en-US" sz="3600" dirty="0">
                <a:latin typeface="Arial" panose="020B0604020202020204" pitchFamily="34" charset="0"/>
                <a:cs typeface="Arial" panose="020B0604020202020204" pitchFamily="34" charset="0"/>
              </a:rPr>
              <a:t>The property is the ability to change whereas the change is the action itself</a:t>
            </a:r>
          </a:p>
          <a:p>
            <a:pPr>
              <a:buClr>
                <a:schemeClr val="accent6"/>
              </a:buClr>
            </a:pPr>
            <a:r>
              <a:rPr lang="en-US" sz="3600" dirty="0">
                <a:latin typeface="Arial" panose="020B0604020202020204" pitchFamily="34" charset="0"/>
                <a:cs typeface="Arial" panose="020B0604020202020204" pitchFamily="34" charset="0"/>
              </a:rPr>
              <a:t>Some chemical properties include: Reactivity, Combustibility, Flammability</a:t>
            </a:r>
          </a:p>
        </p:txBody>
      </p:sp>
    </p:spTree>
    <p:extLst>
      <p:ext uri="{BB962C8B-B14F-4D97-AF65-F5344CB8AC3E}">
        <p14:creationId xmlns:p14="http://schemas.microsoft.com/office/powerpoint/2010/main" val="1442334062"/>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latin typeface="Arial" panose="020B0604020202020204" pitchFamily="34" charset="0"/>
                <a:cs typeface="Arial" panose="020B0604020202020204" pitchFamily="34" charset="0"/>
              </a:rPr>
              <a:t>Chemical Property</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of Matter: Reactivity</a:t>
            </a:r>
          </a:p>
        </p:txBody>
      </p:sp>
      <p:sp>
        <p:nvSpPr>
          <p:cNvPr id="3" name="Content Placeholder 2"/>
          <p:cNvSpPr>
            <a:spLocks noGrp="1"/>
          </p:cNvSpPr>
          <p:nvPr>
            <p:ph idx="1"/>
          </p:nvPr>
        </p:nvSpPr>
        <p:spPr/>
        <p:txBody>
          <a:bodyPr/>
          <a:lstStyle/>
          <a:p>
            <a:pPr>
              <a:buClr>
                <a:schemeClr val="accent6"/>
              </a:buClr>
            </a:pPr>
            <a:r>
              <a:rPr lang="en-US" dirty="0">
                <a:latin typeface="Arial" panose="020B0604020202020204" pitchFamily="34" charset="0"/>
                <a:cs typeface="Arial" panose="020B0604020202020204" pitchFamily="34" charset="0"/>
              </a:rPr>
              <a:t>Reactivity describes how easily something reacts with something else</a:t>
            </a:r>
          </a:p>
          <a:p>
            <a:pPr>
              <a:buClr>
                <a:schemeClr val="accent6"/>
              </a:buClr>
            </a:pPr>
            <a:r>
              <a:rPr lang="en-US" dirty="0">
                <a:latin typeface="Arial" panose="020B0604020202020204" pitchFamily="34" charset="0"/>
                <a:cs typeface="Arial" panose="020B0604020202020204" pitchFamily="34" charset="0"/>
              </a:rPr>
              <a:t>Reactivity can also be described as the ability of a substance to combine with another substance and form a new substance</a:t>
            </a:r>
          </a:p>
          <a:p>
            <a:pPr>
              <a:buClr>
                <a:schemeClr val="accent6"/>
              </a:buClr>
            </a:pPr>
            <a:r>
              <a:rPr lang="en-US">
                <a:latin typeface="Arial" panose="020B0604020202020204" pitchFamily="34" charset="0"/>
                <a:cs typeface="Arial" panose="020B0604020202020204" pitchFamily="34" charset="0"/>
                <a:hlinkClick r:id="rId3"/>
              </a:rPr>
              <a:t>Short </a:t>
            </a:r>
            <a:r>
              <a:rPr lang="en-US" dirty="0">
                <a:latin typeface="Arial" panose="020B0604020202020204" pitchFamily="34" charset="0"/>
                <a:cs typeface="Arial" panose="020B0604020202020204" pitchFamily="34" charset="0"/>
                <a:hlinkClick r:id="rId3"/>
              </a:rPr>
              <a:t>clips showing the various reactions of elements with water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51702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Chemical Property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of Matter: Combustibility</a:t>
            </a:r>
          </a:p>
        </p:txBody>
      </p:sp>
      <p:sp>
        <p:nvSpPr>
          <p:cNvPr id="3" name="Content Placeholder 2"/>
          <p:cNvSpPr>
            <a:spLocks noGrp="1"/>
          </p:cNvSpPr>
          <p:nvPr>
            <p:ph idx="1"/>
          </p:nvPr>
        </p:nvSpPr>
        <p:spPr>
          <a:xfrm>
            <a:off x="304800" y="1905000"/>
            <a:ext cx="8610600" cy="4572000"/>
          </a:xfrm>
        </p:spPr>
        <p:txBody>
          <a:bodyPr/>
          <a:lstStyle/>
          <a:p>
            <a:pPr>
              <a:buClr>
                <a:schemeClr val="accent6"/>
              </a:buClr>
            </a:pPr>
            <a:r>
              <a:rPr lang="en-US" dirty="0">
                <a:latin typeface="Arial" panose="020B0604020202020204" pitchFamily="34" charset="0"/>
                <a:cs typeface="Arial" panose="020B0604020202020204" pitchFamily="34" charset="0"/>
              </a:rPr>
              <a:t>Combustibility is a substance or material that is able or likely to catch fire and burn</a:t>
            </a:r>
          </a:p>
          <a:p>
            <a:pPr>
              <a:buClr>
                <a:schemeClr val="accent6"/>
              </a:buClr>
            </a:pPr>
            <a:r>
              <a:rPr lang="en-US" dirty="0">
                <a:latin typeface="Arial" panose="020B0604020202020204" pitchFamily="34" charset="0"/>
                <a:cs typeface="Arial" panose="020B0604020202020204" pitchFamily="34" charset="0"/>
              </a:rPr>
              <a:t>Flammability is often described as a chemical property as well. Flammability occurs at a lower temp than combustibility</a:t>
            </a:r>
          </a:p>
          <a:p>
            <a:pPr>
              <a:buClr>
                <a:schemeClr val="accent6"/>
              </a:buClr>
            </a:pPr>
            <a:r>
              <a:rPr lang="en-US" sz="2800" dirty="0">
                <a:latin typeface="Arial" panose="020B0604020202020204" pitchFamily="34" charset="0"/>
                <a:cs typeface="Arial" panose="020B0604020202020204" pitchFamily="34" charset="0"/>
                <a:hlinkClick r:id="rId3"/>
              </a:rPr>
              <a:t>Video clip showing various combustion reactions</a:t>
            </a:r>
            <a:endParaRPr lang="en-US" sz="2800" dirty="0">
              <a:latin typeface="Arial" panose="020B0604020202020204" pitchFamily="34" charset="0"/>
              <a:cs typeface="Arial" panose="020B0604020202020204" pitchFamily="34" charset="0"/>
            </a:endParaRPr>
          </a:p>
          <a:p>
            <a:pPr>
              <a:buClr>
                <a:schemeClr val="accent6"/>
              </a:buClr>
            </a:pPr>
            <a:r>
              <a:rPr lang="en-US" sz="2800" dirty="0">
                <a:latin typeface="Arial" panose="020B0604020202020204" pitchFamily="34" charset="0"/>
                <a:cs typeface="Arial" panose="020B0604020202020204" pitchFamily="34" charset="0"/>
                <a:hlinkClick r:id="rId4"/>
              </a:rPr>
              <a:t>Whoosh Bottle Combustion Reaction video clip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11282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 y="2286000"/>
            <a:ext cx="5867400" cy="3733800"/>
          </a:xfrm>
        </p:spPr>
        <p:txBody>
          <a:bodyPr/>
          <a:lstStyle/>
          <a:p>
            <a:pPr algn="ctr"/>
            <a:r>
              <a:rPr lang="en-US" sz="5400" dirty="0">
                <a:solidFill>
                  <a:schemeClr val="tx1"/>
                </a:solidFill>
                <a:latin typeface="Arial" panose="020B0604020202020204" pitchFamily="34" charset="0"/>
                <a:cs typeface="Arial" panose="020B0604020202020204" pitchFamily="34" charset="0"/>
              </a:rPr>
              <a:t>Physical and Chemical Properties Sorting Activity</a:t>
            </a:r>
          </a:p>
        </p:txBody>
      </p:sp>
      <p:sp>
        <p:nvSpPr>
          <p:cNvPr id="4" name="TextBox 3"/>
          <p:cNvSpPr txBox="1"/>
          <p:nvPr/>
        </p:nvSpPr>
        <p:spPr>
          <a:xfrm>
            <a:off x="1447800" y="381000"/>
            <a:ext cx="7543800" cy="815608"/>
          </a:xfrm>
          <a:prstGeom prst="rect">
            <a:avLst/>
          </a:prstGeom>
          <a:noFill/>
        </p:spPr>
        <p:txBody>
          <a:bodyPr wrap="square" rtlCol="0">
            <a:spAutoFit/>
          </a:bodyPr>
          <a:lstStyle/>
          <a:p>
            <a:r>
              <a:rPr lang="en-US" sz="4700" b="1" dirty="0">
                <a:solidFill>
                  <a:schemeClr val="bg1"/>
                </a:solidFill>
                <a:latin typeface="Arial" panose="020B0604020202020204" pitchFamily="34" charset="0"/>
                <a:cs typeface="Arial" panose="020B0604020202020204" pitchFamily="34" charset="0"/>
              </a:rPr>
              <a:t>Distributed Summarizing:</a:t>
            </a:r>
          </a:p>
        </p:txBody>
      </p:sp>
      <p:pic>
        <p:nvPicPr>
          <p:cNvPr id="3" name="Picture 2">
            <a:extLst>
              <a:ext uri="{FF2B5EF4-FFF2-40B4-BE49-F238E27FC236}">
                <a16:creationId xmlns:a16="http://schemas.microsoft.com/office/drawing/2014/main" id="{0765DAA8-B739-42D7-B9B6-68A1DA41AB39}"/>
              </a:ext>
            </a:extLst>
          </p:cNvPr>
          <p:cNvPicPr>
            <a:picLocks noChangeAspect="1"/>
          </p:cNvPicPr>
          <p:nvPr/>
        </p:nvPicPr>
        <p:blipFill rotWithShape="1">
          <a:blip r:embed="rId3"/>
          <a:srcRect l="8458" t="9950" r="9950" b="8457"/>
          <a:stretch/>
        </p:blipFill>
        <p:spPr>
          <a:xfrm>
            <a:off x="5638800" y="2667000"/>
            <a:ext cx="3124200" cy="3124200"/>
          </a:xfrm>
          <a:prstGeom prst="rect">
            <a:avLst/>
          </a:prstGeom>
        </p:spPr>
      </p:pic>
      <p:sp>
        <p:nvSpPr>
          <p:cNvPr id="5" name="TextBox 4">
            <a:extLst>
              <a:ext uri="{FF2B5EF4-FFF2-40B4-BE49-F238E27FC236}">
                <a16:creationId xmlns:a16="http://schemas.microsoft.com/office/drawing/2014/main" id="{ABF6B6D7-C081-4478-8D71-DDBB37AC6CA4}"/>
              </a:ext>
            </a:extLst>
          </p:cNvPr>
          <p:cNvSpPr txBox="1"/>
          <p:nvPr/>
        </p:nvSpPr>
        <p:spPr>
          <a:xfrm>
            <a:off x="609600" y="6019800"/>
            <a:ext cx="8001000" cy="461665"/>
          </a:xfrm>
          <a:prstGeom prst="rect">
            <a:avLst/>
          </a:prstGeom>
          <a:noFill/>
        </p:spPr>
        <p:txBody>
          <a:bodyPr wrap="square" rtlCol="0">
            <a:spAutoFit/>
          </a:bodyPr>
          <a:lstStyle/>
          <a:p>
            <a:r>
              <a:rPr lang="en-US"/>
              <a:t>https://padlet.com/austina12/Properties_Sort</a:t>
            </a:r>
            <a:endParaRPr lang="en-US" dirty="0"/>
          </a:p>
        </p:txBody>
      </p:sp>
    </p:spTree>
    <p:extLst>
      <p:ext uri="{BB962C8B-B14F-4D97-AF65-F5344CB8AC3E}">
        <p14:creationId xmlns:p14="http://schemas.microsoft.com/office/powerpoint/2010/main" val="372883581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500" dirty="0">
                <a:latin typeface="Arial" panose="020B0604020202020204" pitchFamily="34" charset="0"/>
                <a:cs typeface="Arial" panose="020B0604020202020204" pitchFamily="34" charset="0"/>
              </a:rPr>
              <a:t>Activating Strategy 2:</a:t>
            </a:r>
            <a:br>
              <a:rPr lang="en-US" sz="4500" dirty="0">
                <a:latin typeface="Arial" panose="020B0604020202020204" pitchFamily="34" charset="0"/>
                <a:cs typeface="Arial" panose="020B0604020202020204" pitchFamily="34" charset="0"/>
              </a:rPr>
            </a:br>
            <a:r>
              <a:rPr lang="en-US" sz="4500" dirty="0">
                <a:latin typeface="Arial" panose="020B0604020202020204" pitchFamily="34" charset="0"/>
                <a:cs typeface="Arial" panose="020B0604020202020204" pitchFamily="34" charset="0"/>
              </a:rPr>
              <a:t>An Accurate Description</a:t>
            </a:r>
          </a:p>
        </p:txBody>
      </p:sp>
      <p:sp>
        <p:nvSpPr>
          <p:cNvPr id="3" name="Content Placeholder 2"/>
          <p:cNvSpPr>
            <a:spLocks noGrp="1"/>
          </p:cNvSpPr>
          <p:nvPr>
            <p:ph idx="1"/>
          </p:nvPr>
        </p:nvSpPr>
        <p:spPr>
          <a:xfrm>
            <a:off x="228600" y="1905000"/>
            <a:ext cx="8610600" cy="4572000"/>
          </a:xfrm>
        </p:spPr>
        <p:txBody>
          <a:bodyPr/>
          <a:lstStyle/>
          <a:p>
            <a:pPr marL="0" indent="0" algn="ctr">
              <a:buNone/>
            </a:pPr>
            <a:r>
              <a:rPr lang="en-US" dirty="0">
                <a:latin typeface="Arial" panose="020B0604020202020204" pitchFamily="34" charset="0"/>
                <a:cs typeface="Arial" panose="020B0604020202020204" pitchFamily="34" charset="0"/>
              </a:rPr>
              <a:t>Display several cookies that have differences in color, odor, texture, size, shape, and state.</a:t>
            </a: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Describe each object in terms of its color, odor, texture, size, shape, and state. </a:t>
            </a:r>
          </a:p>
          <a:p>
            <a:pPr marL="0" indent="0" algn="ctr">
              <a:buNone/>
            </a:pPr>
            <a:endParaRPr lang="en-US" sz="1600"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Why it is important to use a variety of properties when describing objects?</a:t>
            </a:r>
          </a:p>
        </p:txBody>
      </p:sp>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dirty="0">
                <a:latin typeface="Arial" panose="020B0604020202020204" pitchFamily="34" charset="0"/>
                <a:cs typeface="Arial" panose="020B0604020202020204" pitchFamily="34" charset="0"/>
              </a:rPr>
              <a:t>Use the Physical and Chemical Properties of Matter Notes to record important information in the lesson</a:t>
            </a:r>
          </a:p>
        </p:txBody>
      </p:sp>
      <p:graphicFrame>
        <p:nvGraphicFramePr>
          <p:cNvPr id="3" name="Object 2"/>
          <p:cNvGraphicFramePr>
            <a:graphicFrameLocks noChangeAspect="1"/>
          </p:cNvGraphicFramePr>
          <p:nvPr>
            <p:extLst>
              <p:ext uri="{D42A27DB-BD31-4B8C-83A1-F6EECF244321}">
                <p14:modId xmlns:p14="http://schemas.microsoft.com/office/powerpoint/2010/main" val="804428377"/>
              </p:ext>
            </p:extLst>
          </p:nvPr>
        </p:nvGraphicFramePr>
        <p:xfrm>
          <a:off x="2743200" y="1752600"/>
          <a:ext cx="3657600" cy="4733365"/>
        </p:xfrm>
        <a:graphic>
          <a:graphicData uri="http://schemas.openxmlformats.org/presentationml/2006/ole">
            <mc:AlternateContent xmlns:mc="http://schemas.openxmlformats.org/markup-compatibility/2006">
              <mc:Choice xmlns:v="urn:schemas-microsoft-com:vml" Requires="v">
                <p:oleObj spid="_x0000_s1042" name="Acrobat Document" r:id="rId4" imgW="3886132" imgH="5029200" progId="AcroExch.Document.11">
                  <p:embed/>
                </p:oleObj>
              </mc:Choice>
              <mc:Fallback>
                <p:oleObj name="Acrobat Document" r:id="rId4" imgW="3886132" imgH="5029200" progId="AcroExch.Document.11">
                  <p:embed/>
                  <p:pic>
                    <p:nvPicPr>
                      <p:cNvPr id="0" name=""/>
                      <p:cNvPicPr/>
                      <p:nvPr/>
                    </p:nvPicPr>
                    <p:blipFill>
                      <a:blip r:embed="rId5"/>
                      <a:stretch>
                        <a:fillRect/>
                      </a:stretch>
                    </p:blipFill>
                    <p:spPr>
                      <a:xfrm>
                        <a:off x="2743200" y="1752600"/>
                        <a:ext cx="3657600" cy="4733365"/>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795142651"/>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6000" dirty="0">
                <a:latin typeface="Arial" panose="020B0604020202020204" pitchFamily="34" charset="0"/>
                <a:cs typeface="Arial" panose="020B0604020202020204" pitchFamily="34" charset="0"/>
              </a:rPr>
              <a:t>Properties of Matter</a:t>
            </a:r>
          </a:p>
        </p:txBody>
      </p:sp>
      <p:sp>
        <p:nvSpPr>
          <p:cNvPr id="5" name="Content Placeholder 4"/>
          <p:cNvSpPr>
            <a:spLocks noGrp="1"/>
          </p:cNvSpPr>
          <p:nvPr>
            <p:ph idx="1"/>
          </p:nvPr>
        </p:nvSpPr>
        <p:spPr>
          <a:xfrm>
            <a:off x="228600" y="1676400"/>
            <a:ext cx="8763000" cy="4876800"/>
          </a:xfrm>
        </p:spPr>
        <p:txBody>
          <a:bodyPr/>
          <a:lstStyle/>
          <a:p>
            <a:pPr>
              <a:buClr>
                <a:schemeClr val="accent6"/>
              </a:buClr>
            </a:pPr>
            <a:r>
              <a:rPr lang="en-US" sz="3000" dirty="0">
                <a:latin typeface="Arial" panose="020B0604020202020204" pitchFamily="34" charset="0"/>
                <a:cs typeface="Arial" panose="020B0604020202020204" pitchFamily="34" charset="0"/>
              </a:rPr>
              <a:t>The </a:t>
            </a:r>
            <a:r>
              <a:rPr lang="en-US" sz="3000" b="1" u="sng" dirty="0">
                <a:latin typeface="Arial" panose="020B0604020202020204" pitchFamily="34" charset="0"/>
                <a:cs typeface="Arial" panose="020B0604020202020204" pitchFamily="34" charset="0"/>
              </a:rPr>
              <a:t>properties</a:t>
            </a:r>
            <a:r>
              <a:rPr lang="en-US" sz="3000" dirty="0">
                <a:latin typeface="Arial" panose="020B0604020202020204" pitchFamily="34" charset="0"/>
                <a:cs typeface="Arial" panose="020B0604020202020204" pitchFamily="34" charset="0"/>
              </a:rPr>
              <a:t> of a substance are those characteristics that are </a:t>
            </a:r>
            <a:r>
              <a:rPr lang="en-US" sz="3000" b="1" u="sng" dirty="0">
                <a:latin typeface="Arial" panose="020B0604020202020204" pitchFamily="34" charset="0"/>
                <a:cs typeface="Arial" panose="020B0604020202020204" pitchFamily="34" charset="0"/>
              </a:rPr>
              <a:t>used to identify or describe</a:t>
            </a:r>
            <a:r>
              <a:rPr lang="en-US" sz="3000" dirty="0">
                <a:latin typeface="Arial" panose="020B0604020202020204" pitchFamily="34" charset="0"/>
                <a:cs typeface="Arial" panose="020B0604020202020204" pitchFamily="34" charset="0"/>
              </a:rPr>
              <a:t> it</a:t>
            </a:r>
          </a:p>
          <a:p>
            <a:pPr>
              <a:buClr>
                <a:schemeClr val="accent6"/>
              </a:buClr>
            </a:pPr>
            <a:r>
              <a:rPr lang="en-US" sz="3000" dirty="0">
                <a:latin typeface="Arial" panose="020B0604020202020204" pitchFamily="34" charset="0"/>
                <a:cs typeface="Arial" panose="020B0604020202020204" pitchFamily="34" charset="0"/>
              </a:rPr>
              <a:t>It doesn’t matter how much or how little of the substance you have, these properties are always the same.</a:t>
            </a:r>
          </a:p>
          <a:p>
            <a:pPr>
              <a:buClr>
                <a:schemeClr val="accent6"/>
              </a:buClr>
            </a:pPr>
            <a:r>
              <a:rPr lang="en-US" sz="3000" dirty="0">
                <a:latin typeface="Arial" panose="020B0604020202020204" pitchFamily="34" charset="0"/>
                <a:cs typeface="Arial" panose="020B0604020202020204" pitchFamily="34" charset="0"/>
              </a:rPr>
              <a:t>Properties can be classified as Physical or Chemical</a:t>
            </a:r>
          </a:p>
        </p:txBody>
      </p:sp>
    </p:spTree>
    <p:extLst>
      <p:ext uri="{BB962C8B-B14F-4D97-AF65-F5344CB8AC3E}">
        <p14:creationId xmlns:p14="http://schemas.microsoft.com/office/powerpoint/2010/main" val="402251835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696200" cy="1219200"/>
          </a:xfrm>
        </p:spPr>
        <p:txBody>
          <a:bodyPr/>
          <a:lstStyle/>
          <a:p>
            <a:pPr algn="ctr"/>
            <a:r>
              <a:rPr lang="en-US" sz="5000" dirty="0">
                <a:latin typeface="Arial" panose="020B0604020202020204" pitchFamily="34" charset="0"/>
                <a:cs typeface="Arial" panose="020B0604020202020204" pitchFamily="34" charset="0"/>
              </a:rPr>
              <a:t>Physical Properties</a:t>
            </a:r>
            <a:br>
              <a:rPr lang="en-US" sz="5000" dirty="0">
                <a:latin typeface="Arial" panose="020B0604020202020204" pitchFamily="34" charset="0"/>
                <a:cs typeface="Arial" panose="020B0604020202020204" pitchFamily="34" charset="0"/>
              </a:rPr>
            </a:br>
            <a:r>
              <a:rPr lang="en-US" sz="5000" dirty="0">
                <a:latin typeface="Arial" panose="020B0604020202020204" pitchFamily="34" charset="0"/>
                <a:cs typeface="Arial" panose="020B0604020202020204" pitchFamily="34" charset="0"/>
              </a:rPr>
              <a:t>of Matter</a:t>
            </a:r>
          </a:p>
        </p:txBody>
      </p:sp>
      <p:sp>
        <p:nvSpPr>
          <p:cNvPr id="3" name="Content Placeholder 2"/>
          <p:cNvSpPr>
            <a:spLocks noGrp="1"/>
          </p:cNvSpPr>
          <p:nvPr>
            <p:ph idx="1"/>
          </p:nvPr>
        </p:nvSpPr>
        <p:spPr>
          <a:xfrm>
            <a:off x="381000" y="1600200"/>
            <a:ext cx="8763000" cy="5029200"/>
          </a:xfrm>
        </p:spPr>
        <p:txBody>
          <a:bodyPr/>
          <a:lstStyle/>
          <a:p>
            <a:pPr>
              <a:buClr>
                <a:schemeClr val="accent6"/>
              </a:buClr>
            </a:pPr>
            <a:r>
              <a:rPr lang="en-US" sz="3600" dirty="0">
                <a:latin typeface="Arial" panose="020B0604020202020204" pitchFamily="34" charset="0"/>
                <a:cs typeface="Arial" panose="020B0604020202020204" pitchFamily="34" charset="0"/>
              </a:rPr>
              <a:t>Properties that are observable, measurable, and will keep the same composition (nothing new is created)</a:t>
            </a:r>
          </a:p>
          <a:p>
            <a:pPr>
              <a:buClr>
                <a:schemeClr val="accent6"/>
              </a:buClr>
            </a:pPr>
            <a:r>
              <a:rPr lang="en-US" sz="3600" dirty="0">
                <a:latin typeface="Arial" panose="020B0604020202020204" pitchFamily="34" charset="0"/>
                <a:cs typeface="Arial" panose="020B0604020202020204" pitchFamily="34" charset="0"/>
              </a:rPr>
              <a:t>Some Physical Properties include:</a:t>
            </a:r>
          </a:p>
          <a:p>
            <a:pPr marL="0" indent="0">
              <a:buClr>
                <a:schemeClr val="accent6"/>
              </a:buClr>
              <a:buNone/>
            </a:pPr>
            <a:endParaRPr lang="en-US"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3249940"/>
              </p:ext>
            </p:extLst>
          </p:nvPr>
        </p:nvGraphicFramePr>
        <p:xfrm>
          <a:off x="762000" y="3999411"/>
          <a:ext cx="8153400" cy="2560320"/>
        </p:xfrm>
        <a:graphic>
          <a:graphicData uri="http://schemas.openxmlformats.org/drawingml/2006/table">
            <a:tbl>
              <a:tblPr firstRow="1" bandRow="1">
                <a:tableStyleId>{2D5ABB26-0587-4C30-8999-92F81FD0307C}</a:tableStyleId>
              </a:tblPr>
              <a:tblGrid>
                <a:gridCol w="2412741">
                  <a:extLst>
                    <a:ext uri="{9D8B030D-6E8A-4147-A177-3AD203B41FA5}">
                      <a16:colId xmlns:a16="http://schemas.microsoft.com/office/drawing/2014/main" val="20000"/>
                    </a:ext>
                  </a:extLst>
                </a:gridCol>
                <a:gridCol w="3022859">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370840">
                <a:tc>
                  <a:txBody>
                    <a:bodyPr/>
                    <a:lstStyle/>
                    <a:p>
                      <a:r>
                        <a:rPr lang="en-US" sz="3600" dirty="0">
                          <a:latin typeface="Arial" panose="020B0604020202020204" pitchFamily="34" charset="0"/>
                          <a:cs typeface="Arial" panose="020B0604020202020204" pitchFamily="34" charset="0"/>
                        </a:rPr>
                        <a:t>Color</a:t>
                      </a:r>
                    </a:p>
                  </a:txBody>
                  <a:tcPr/>
                </a:tc>
                <a:tc>
                  <a:txBody>
                    <a:bodyPr/>
                    <a:lstStyle/>
                    <a:p>
                      <a:r>
                        <a:rPr lang="en-US" sz="3600" dirty="0">
                          <a:latin typeface="Arial" panose="020B0604020202020204" pitchFamily="34" charset="0"/>
                          <a:cs typeface="Arial" panose="020B0604020202020204" pitchFamily="34" charset="0"/>
                        </a:rPr>
                        <a:t>Luster</a:t>
                      </a:r>
                    </a:p>
                  </a:txBody>
                  <a:tcPr/>
                </a:tc>
                <a:tc>
                  <a:txBody>
                    <a:bodyPr/>
                    <a:lstStyle/>
                    <a:p>
                      <a:r>
                        <a:rPr lang="en-US" sz="3600" dirty="0">
                          <a:latin typeface="Arial" panose="020B0604020202020204" pitchFamily="34" charset="0"/>
                          <a:cs typeface="Arial" panose="020B0604020202020204" pitchFamily="34" charset="0"/>
                        </a:rPr>
                        <a:t>Solubility</a:t>
                      </a:r>
                    </a:p>
                  </a:txBody>
                  <a:tcPr/>
                </a:tc>
                <a:extLst>
                  <a:ext uri="{0D108BD9-81ED-4DB2-BD59-A6C34878D82A}">
                    <a16:rowId xmlns:a16="http://schemas.microsoft.com/office/drawing/2014/main" val="10000"/>
                  </a:ext>
                </a:extLst>
              </a:tr>
              <a:tr h="370840">
                <a:tc>
                  <a:txBody>
                    <a:bodyPr/>
                    <a:lstStyle/>
                    <a:p>
                      <a:r>
                        <a:rPr lang="en-US" sz="3600" dirty="0">
                          <a:latin typeface="Arial" panose="020B0604020202020204" pitchFamily="34" charset="0"/>
                          <a:cs typeface="Arial" panose="020B0604020202020204" pitchFamily="34" charset="0"/>
                        </a:rPr>
                        <a:t>Size</a:t>
                      </a:r>
                    </a:p>
                  </a:txBody>
                  <a:tcPr/>
                </a:tc>
                <a:tc>
                  <a:txBody>
                    <a:bodyPr/>
                    <a:lstStyle/>
                    <a:p>
                      <a:r>
                        <a:rPr lang="en-US" sz="3600" dirty="0">
                          <a:latin typeface="Arial" panose="020B0604020202020204" pitchFamily="34" charset="0"/>
                          <a:cs typeface="Arial" panose="020B0604020202020204" pitchFamily="34" charset="0"/>
                        </a:rPr>
                        <a:t>Hardness</a:t>
                      </a:r>
                    </a:p>
                  </a:txBody>
                  <a:tcPr/>
                </a:tc>
                <a:tc>
                  <a:txBody>
                    <a:bodyPr/>
                    <a:lstStyle/>
                    <a:p>
                      <a:r>
                        <a:rPr lang="en-US" sz="3600" dirty="0">
                          <a:latin typeface="Arial" panose="020B0604020202020204" pitchFamily="34" charset="0"/>
                          <a:cs typeface="Arial" panose="020B0604020202020204" pitchFamily="34" charset="0"/>
                        </a:rPr>
                        <a:t>Conductivity</a:t>
                      </a:r>
                    </a:p>
                  </a:txBody>
                  <a:tcPr/>
                </a:tc>
                <a:extLst>
                  <a:ext uri="{0D108BD9-81ED-4DB2-BD59-A6C34878D82A}">
                    <a16:rowId xmlns:a16="http://schemas.microsoft.com/office/drawing/2014/main" val="10001"/>
                  </a:ext>
                </a:extLst>
              </a:tr>
              <a:tr h="370840">
                <a:tc>
                  <a:txBody>
                    <a:bodyPr/>
                    <a:lstStyle/>
                    <a:p>
                      <a:r>
                        <a:rPr lang="en-US" sz="3600" dirty="0">
                          <a:latin typeface="Arial" panose="020B0604020202020204" pitchFamily="34" charset="0"/>
                          <a:cs typeface="Arial" panose="020B0604020202020204" pitchFamily="34" charset="0"/>
                        </a:rPr>
                        <a:t>Odor</a:t>
                      </a:r>
                    </a:p>
                  </a:txBody>
                  <a:tcPr/>
                </a:tc>
                <a:tc>
                  <a:txBody>
                    <a:bodyPr/>
                    <a:lstStyle/>
                    <a:p>
                      <a:r>
                        <a:rPr lang="en-US" sz="3600" dirty="0">
                          <a:latin typeface="Arial" panose="020B0604020202020204" pitchFamily="34" charset="0"/>
                          <a:cs typeface="Arial" panose="020B0604020202020204" pitchFamily="34" charset="0"/>
                        </a:rPr>
                        <a:t>Condensing</a:t>
                      </a:r>
                    </a:p>
                  </a:txBody>
                  <a:tcPr/>
                </a:tc>
                <a:tc>
                  <a:txBody>
                    <a:bodyPr/>
                    <a:lstStyle/>
                    <a:p>
                      <a:r>
                        <a:rPr lang="en-US" sz="3600" dirty="0">
                          <a:latin typeface="Arial" panose="020B0604020202020204" pitchFamily="34" charset="0"/>
                          <a:cs typeface="Arial" panose="020B0604020202020204" pitchFamily="34" charset="0"/>
                        </a:rPr>
                        <a:t>Boiling</a:t>
                      </a:r>
                      <a:r>
                        <a:rPr lang="en-US" sz="3600" baseline="0" dirty="0">
                          <a:latin typeface="Arial" panose="020B0604020202020204" pitchFamily="34" charset="0"/>
                          <a:cs typeface="Arial" panose="020B0604020202020204" pitchFamily="34" charset="0"/>
                        </a:rPr>
                        <a:t> point</a:t>
                      </a:r>
                      <a:endParaRPr lang="en-US"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sz="3600" dirty="0">
                          <a:latin typeface="Arial" panose="020B0604020202020204" pitchFamily="34" charset="0"/>
                          <a:cs typeface="Arial" panose="020B0604020202020204" pitchFamily="34" charset="0"/>
                        </a:rPr>
                        <a:t>Density</a:t>
                      </a:r>
                    </a:p>
                  </a:txBody>
                  <a:tcPr/>
                </a:tc>
                <a:tc>
                  <a:txBody>
                    <a:bodyPr/>
                    <a:lstStyle/>
                    <a:p>
                      <a:r>
                        <a:rPr lang="en-US" sz="3600" dirty="0">
                          <a:latin typeface="Arial" panose="020B0604020202020204" pitchFamily="34" charset="0"/>
                          <a:cs typeface="Arial" panose="020B0604020202020204" pitchFamily="34" charset="0"/>
                        </a:rPr>
                        <a:t>Melting</a:t>
                      </a:r>
                      <a:r>
                        <a:rPr lang="en-US" sz="3600" baseline="0" dirty="0">
                          <a:latin typeface="Arial" panose="020B0604020202020204" pitchFamily="34" charset="0"/>
                          <a:cs typeface="Arial" panose="020B0604020202020204" pitchFamily="34" charset="0"/>
                        </a:rPr>
                        <a:t> point</a:t>
                      </a:r>
                      <a:endParaRPr lang="en-US" sz="3600" dirty="0">
                        <a:latin typeface="Arial" panose="020B0604020202020204" pitchFamily="34" charset="0"/>
                        <a:cs typeface="Arial" panose="020B0604020202020204" pitchFamily="34" charset="0"/>
                      </a:endParaRPr>
                    </a:p>
                  </a:txBody>
                  <a:tcPr/>
                </a:tc>
                <a:tc>
                  <a:txBody>
                    <a:bodyPr/>
                    <a:lstStyle/>
                    <a:p>
                      <a:endParaRPr lang="en-US"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89360158"/>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49337"/>
            <a:ext cx="7543800" cy="276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pPr algn="ctr"/>
            <a:r>
              <a:rPr lang="en-US" sz="4800" dirty="0">
                <a:latin typeface="Arial" panose="020B0604020202020204" pitchFamily="34" charset="0"/>
                <a:cs typeface="Arial" panose="020B0604020202020204" pitchFamily="34" charset="0"/>
              </a:rPr>
              <a:t>Physical Properties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of Matter</a:t>
            </a:r>
          </a:p>
        </p:txBody>
      </p:sp>
      <p:sp>
        <p:nvSpPr>
          <p:cNvPr id="5" name="Content Placeholder 4"/>
          <p:cNvSpPr>
            <a:spLocks noGrp="1"/>
          </p:cNvSpPr>
          <p:nvPr>
            <p:ph idx="1"/>
          </p:nvPr>
        </p:nvSpPr>
        <p:spPr>
          <a:xfrm>
            <a:off x="76200" y="1676400"/>
            <a:ext cx="9067800" cy="2590800"/>
          </a:xfrm>
        </p:spPr>
        <p:txBody>
          <a:bodyPr/>
          <a:lstStyle/>
          <a:p>
            <a:pPr>
              <a:buClr>
                <a:schemeClr val="accent6"/>
              </a:buClr>
            </a:pPr>
            <a:r>
              <a:rPr lang="en-US" sz="2400" dirty="0">
                <a:latin typeface="Arial" panose="020B0604020202020204" pitchFamily="34" charset="0"/>
                <a:cs typeface="Arial" panose="020B0604020202020204" pitchFamily="34" charset="0"/>
              </a:rPr>
              <a:t>Some physical properties are easier to understand than others such as Color, Size, Odor, Luster (Shine), and Hardness</a:t>
            </a:r>
          </a:p>
          <a:p>
            <a:pPr marL="0" indent="0">
              <a:buClr>
                <a:schemeClr val="accent6"/>
              </a:buClr>
              <a:buNone/>
            </a:pPr>
            <a:endParaRPr lang="en-US" sz="2000" dirty="0">
              <a:latin typeface="Arial" panose="020B0604020202020204" pitchFamily="34" charset="0"/>
              <a:cs typeface="Arial" panose="020B0604020202020204" pitchFamily="34" charset="0"/>
            </a:endParaRPr>
          </a:p>
          <a:p>
            <a:pPr>
              <a:buClr>
                <a:schemeClr val="accent6"/>
              </a:buClr>
            </a:pPr>
            <a:r>
              <a:rPr lang="en-US" sz="2400" dirty="0">
                <a:latin typeface="Arial" panose="020B0604020202020204" pitchFamily="34" charset="0"/>
                <a:cs typeface="Arial" panose="020B0604020202020204" pitchFamily="34" charset="0"/>
              </a:rPr>
              <a:t>Changes in state of matter such as melting, boiling, freezing, and condensing do not create a new substance and retain their original composition and is therefore a physical property</a:t>
            </a:r>
          </a:p>
        </p:txBody>
      </p:sp>
    </p:spTree>
    <p:extLst>
      <p:ext uri="{BB962C8B-B14F-4D97-AF65-F5344CB8AC3E}">
        <p14:creationId xmlns:p14="http://schemas.microsoft.com/office/powerpoint/2010/main" val="349812696"/>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a:latin typeface="Arial" panose="020B0604020202020204" pitchFamily="34" charset="0"/>
                <a:cs typeface="Arial" panose="020B0604020202020204" pitchFamily="34" charset="0"/>
              </a:rPr>
              <a:t>Physical Properties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of Matter: Solubility</a:t>
            </a:r>
          </a:p>
        </p:txBody>
      </p:sp>
      <p:sp>
        <p:nvSpPr>
          <p:cNvPr id="5" name="Content Placeholder 4"/>
          <p:cNvSpPr>
            <a:spLocks noGrp="1"/>
          </p:cNvSpPr>
          <p:nvPr>
            <p:ph idx="1"/>
          </p:nvPr>
        </p:nvSpPr>
        <p:spPr>
          <a:xfrm>
            <a:off x="381000" y="1717767"/>
            <a:ext cx="8534400" cy="4876800"/>
          </a:xfrm>
        </p:spPr>
        <p:txBody>
          <a:bodyPr/>
          <a:lstStyle/>
          <a:p>
            <a:pPr marL="0" indent="0" algn="ctr">
              <a:buClr>
                <a:schemeClr val="accent6"/>
              </a:buClr>
              <a:buNone/>
            </a:pPr>
            <a:r>
              <a:rPr lang="en-US" sz="2800" dirty="0">
                <a:latin typeface="Arial" panose="020B0604020202020204" pitchFamily="34" charset="0"/>
                <a:cs typeface="Arial" panose="020B0604020202020204" pitchFamily="34" charset="0"/>
              </a:rPr>
              <a:t>Solubility is the ability of a substance to dissolve in another substance. Flavored drink mix dissolves in water. Or, as the image shows, a lump of sugar dissolving in water.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81400"/>
            <a:ext cx="8148177" cy="2882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848143"/>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800" dirty="0">
                <a:latin typeface="Arial" panose="020B0604020202020204" pitchFamily="34" charset="0"/>
                <a:cs typeface="Arial" panose="020B0604020202020204" pitchFamily="34" charset="0"/>
              </a:rPr>
              <a:t>Physical Properties </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of Matter: Conductivity</a:t>
            </a:r>
          </a:p>
        </p:txBody>
      </p:sp>
      <p:sp>
        <p:nvSpPr>
          <p:cNvPr id="5" name="Content Placeholder 4"/>
          <p:cNvSpPr>
            <a:spLocks noGrp="1"/>
          </p:cNvSpPr>
          <p:nvPr>
            <p:ph idx="1"/>
          </p:nvPr>
        </p:nvSpPr>
        <p:spPr>
          <a:xfrm>
            <a:off x="381000" y="1676400"/>
            <a:ext cx="8534400" cy="1371600"/>
          </a:xfrm>
        </p:spPr>
        <p:txBody>
          <a:bodyPr/>
          <a:lstStyle/>
          <a:p>
            <a:pPr marL="0" indent="0" algn="ctr">
              <a:buClr>
                <a:schemeClr val="accent6"/>
              </a:buClr>
              <a:buNone/>
            </a:pPr>
            <a:r>
              <a:rPr lang="en-US" sz="3600" dirty="0">
                <a:latin typeface="Arial" panose="020B0604020202020204" pitchFamily="34" charset="0"/>
                <a:cs typeface="Arial" panose="020B0604020202020204" pitchFamily="34" charset="0"/>
              </a:rPr>
              <a:t>Conductivity is the ability to conduct or transmit heat, electricity, or sound.</a:t>
            </a:r>
          </a:p>
        </p:txBody>
      </p:sp>
      <p:grpSp>
        <p:nvGrpSpPr>
          <p:cNvPr id="2" name="Group 1"/>
          <p:cNvGrpSpPr/>
          <p:nvPr/>
        </p:nvGrpSpPr>
        <p:grpSpPr>
          <a:xfrm>
            <a:off x="457200" y="3424375"/>
            <a:ext cx="8451020" cy="2514600"/>
            <a:chOff x="457200" y="3424375"/>
            <a:chExt cx="8451020" cy="2514600"/>
          </a:xfrm>
        </p:grpSpPr>
        <p:pic>
          <p:nvPicPr>
            <p:cNvPr id="6146" name="Picture 2" descr="http://www.msm.cam.ac.uk/SeeK/graphics/popups/electr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424375"/>
              <a:ext cx="415678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882" y="3574462"/>
              <a:ext cx="3809338" cy="22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60411728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Medical Design">
  <a:themeElements>
    <a:clrScheme name="Medical Design 1">
      <a:dk1>
        <a:srgbClr val="000000"/>
      </a:dk1>
      <a:lt1>
        <a:srgbClr val="FFFFFF"/>
      </a:lt1>
      <a:dk2>
        <a:srgbClr val="000000"/>
      </a:dk2>
      <a:lt2>
        <a:srgbClr val="FFFFFF"/>
      </a:lt2>
      <a:accent1>
        <a:srgbClr val="000066"/>
      </a:accent1>
      <a:accent2>
        <a:srgbClr val="000099"/>
      </a:accent2>
      <a:accent3>
        <a:srgbClr val="FFFFFF"/>
      </a:accent3>
      <a:accent4>
        <a:srgbClr val="000000"/>
      </a:accent4>
      <a:accent5>
        <a:srgbClr val="AAAAB8"/>
      </a:accent5>
      <a:accent6>
        <a:srgbClr val="00008A"/>
      </a:accent6>
      <a:hlink>
        <a:srgbClr val="2660B6"/>
      </a:hlink>
      <a:folHlink>
        <a:srgbClr val="875FDF"/>
      </a:folHlink>
    </a:clrScheme>
    <a:fontScheme name="Medical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edical Design 1">
        <a:dk1>
          <a:srgbClr val="000000"/>
        </a:dk1>
        <a:lt1>
          <a:srgbClr val="FFFFFF"/>
        </a:lt1>
        <a:dk2>
          <a:srgbClr val="000000"/>
        </a:dk2>
        <a:lt2>
          <a:srgbClr val="FFFFFF"/>
        </a:lt2>
        <a:accent1>
          <a:srgbClr val="000066"/>
        </a:accent1>
        <a:accent2>
          <a:srgbClr val="000099"/>
        </a:accent2>
        <a:accent3>
          <a:srgbClr val="FFFFFF"/>
        </a:accent3>
        <a:accent4>
          <a:srgbClr val="000000"/>
        </a:accent4>
        <a:accent5>
          <a:srgbClr val="AAAAB8"/>
        </a:accent5>
        <a:accent6>
          <a:srgbClr val="00008A"/>
        </a:accent6>
        <a:hlink>
          <a:srgbClr val="2660B6"/>
        </a:hlink>
        <a:folHlink>
          <a:srgbClr val="875FD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Settings\Geneva Baker\Application Data\Microsoft\Templates\Medical Design.pot</Template>
  <TotalTime>3049</TotalTime>
  <Words>1836</Words>
  <Application>Microsoft Office PowerPoint</Application>
  <PresentationFormat>On-screen Show (4:3)</PresentationFormat>
  <Paragraphs>166</Paragraphs>
  <Slides>24</Slides>
  <Notes>24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Comic Sans MS</vt:lpstr>
      <vt:lpstr>Times New Roman</vt:lpstr>
      <vt:lpstr>Wingdings</vt:lpstr>
      <vt:lpstr>Medical Design</vt:lpstr>
      <vt:lpstr>Acrobat Document</vt:lpstr>
      <vt:lpstr>S8P1d. Distinguish between physical and chemical properties of matter as physical (i.e., density, melting point, boiling point) or chemical (i.e., reactivity, combustibility)</vt:lpstr>
      <vt:lpstr>Activating Strategy 1: An Accurate Description</vt:lpstr>
      <vt:lpstr>Activating Strategy 2: An Accurate Description</vt:lpstr>
      <vt:lpstr>Use the Physical and Chemical Properties of Matter Notes to record important information in the lesson</vt:lpstr>
      <vt:lpstr>Properties of Matter</vt:lpstr>
      <vt:lpstr>Physical Properties of Matter</vt:lpstr>
      <vt:lpstr>Physical Properties  of Matter</vt:lpstr>
      <vt:lpstr>Physical Properties  of Matter: Solubility</vt:lpstr>
      <vt:lpstr>Physical Properties  of Matter: Conductivity</vt:lpstr>
      <vt:lpstr>Physical Properties of Matter: Density</vt:lpstr>
      <vt:lpstr>Physical Properties  of Matter: Density of Solids</vt:lpstr>
      <vt:lpstr>Physical Properties of Matter: Density of Solids</vt:lpstr>
      <vt:lpstr>Physical Properties  of Matter: Density of Solids</vt:lpstr>
      <vt:lpstr>Physical Properties  of Matter: Density of Liquids</vt:lpstr>
      <vt:lpstr>Physical Properties  of Matter: Density of Liquids</vt:lpstr>
      <vt:lpstr>Physical Properties  of Matter: Density of Liquids</vt:lpstr>
      <vt:lpstr>Physical Properties  of Matter: Density of Liquids</vt:lpstr>
      <vt:lpstr>Physical Properties  of Matter: Density of Liquids</vt:lpstr>
      <vt:lpstr>Physical Properties of Matter Lab(s)  [see resources for suggestions or use your own]</vt:lpstr>
      <vt:lpstr>How would you describe a piece of wood before and after it is burned? Has it changed color? Does it have the same texture?   The original piece of wood changed, and physical properties alone cannot describe what happened to it.</vt:lpstr>
      <vt:lpstr>Chemical Properties  of Matter</vt:lpstr>
      <vt:lpstr>Chemical Property  of Matter: Reactivity</vt:lpstr>
      <vt:lpstr>Chemical Property  of Matter: Combustibility</vt:lpstr>
      <vt:lpstr>Physical and Chemical Properties Sorting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Periodic Table</dc:title>
  <dc:creator>Geneva Baker</dc:creator>
  <cp:lastModifiedBy>Austin, Alexis B</cp:lastModifiedBy>
  <cp:revision>140</cp:revision>
  <cp:lastPrinted>2014-05-07T15:16:30Z</cp:lastPrinted>
  <dcterms:created xsi:type="dcterms:W3CDTF">2007-10-30T02:08:39Z</dcterms:created>
  <dcterms:modified xsi:type="dcterms:W3CDTF">2018-08-29T17:24:55Z</dcterms:modified>
</cp:coreProperties>
</file>