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56" r:id="rId2"/>
    <p:sldId id="291" r:id="rId3"/>
    <p:sldId id="292" r:id="rId4"/>
    <p:sldId id="257" r:id="rId5"/>
    <p:sldId id="258" r:id="rId6"/>
    <p:sldId id="259" r:id="rId7"/>
    <p:sldId id="260" r:id="rId8"/>
    <p:sldId id="270" r:id="rId9"/>
    <p:sldId id="263" r:id="rId10"/>
    <p:sldId id="264" r:id="rId11"/>
    <p:sldId id="265" r:id="rId12"/>
    <p:sldId id="266" r:id="rId13"/>
    <p:sldId id="268" r:id="rId14"/>
    <p:sldId id="288" r:id="rId15"/>
    <p:sldId id="286" r:id="rId16"/>
    <p:sldId id="285" r:id="rId17"/>
    <p:sldId id="287" r:id="rId18"/>
    <p:sldId id="269" r:id="rId19"/>
    <p:sldId id="278" r:id="rId20"/>
    <p:sldId id="262" r:id="rId21"/>
    <p:sldId id="271" r:id="rId22"/>
    <p:sldId id="272" r:id="rId23"/>
    <p:sldId id="273" r:id="rId24"/>
    <p:sldId id="274" r:id="rId25"/>
    <p:sldId id="275" r:id="rId26"/>
    <p:sldId id="276" r:id="rId27"/>
    <p:sldId id="293" r:id="rId28"/>
    <p:sldId id="279" r:id="rId29"/>
    <p:sldId id="280" r:id="rId30"/>
    <p:sldId id="281" r:id="rId31"/>
    <p:sldId id="283" r:id="rId32"/>
    <p:sldId id="282" r:id="rId33"/>
    <p:sldId id="290" r:id="rId34"/>
    <p:sldId id="277" r:id="rId35"/>
    <p:sldId id="284" r:id="rId36"/>
    <p:sldId id="289"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C6A19B-645C-4A41-8F13-CAA00DDEDBF6}" type="datetimeFigureOut">
              <a:rPr lang="en-US" smtClean="0"/>
              <a:t>8/26/2018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84D7F7A-4074-4724-AB37-6277F1EE8929}" type="slidenum">
              <a:rPr lang="en-US" smtClean="0"/>
              <a:t>‹#›</a:t>
            </a:fld>
            <a:endParaRPr lang="en-US"/>
          </a:p>
        </p:txBody>
      </p:sp>
    </p:spTree>
    <p:extLst>
      <p:ext uri="{BB962C8B-B14F-4D97-AF65-F5344CB8AC3E}">
        <p14:creationId xmlns:p14="http://schemas.microsoft.com/office/powerpoint/2010/main" val="319286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D72E0D8-06E0-4FED-AC49-C955C0B0466D}" type="datetimeFigureOut">
              <a:rPr lang="en-US" smtClean="0"/>
              <a:t>8/26/2018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BD760D9-1F84-4D25-BD08-321A7CEAC377}" type="slidenum">
              <a:rPr lang="en-US" smtClean="0"/>
              <a:t>‹#›</a:t>
            </a:fld>
            <a:endParaRPr lang="en-US"/>
          </a:p>
        </p:txBody>
      </p:sp>
    </p:spTree>
    <p:extLst>
      <p:ext uri="{BB962C8B-B14F-4D97-AF65-F5344CB8AC3E}">
        <p14:creationId xmlns:p14="http://schemas.microsoft.com/office/powerpoint/2010/main" val="3269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introduce</a:t>
            </a:r>
            <a:r>
              <a:rPr lang="en-US" baseline="0" dirty="0"/>
              <a:t>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1</a:t>
            </a:fld>
            <a:endParaRPr lang="en-US"/>
          </a:p>
        </p:txBody>
      </p:sp>
    </p:spTree>
    <p:extLst>
      <p:ext uri="{BB962C8B-B14F-4D97-AF65-F5344CB8AC3E}">
        <p14:creationId xmlns:p14="http://schemas.microsoft.com/office/powerpoint/2010/main" val="22538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students record the important information on their notes. When ready, the teacher should click on the link to show an animation of the movement of particles in a liquid</a:t>
            </a:r>
          </a:p>
        </p:txBody>
      </p:sp>
      <p:sp>
        <p:nvSpPr>
          <p:cNvPr id="4" name="Slide Number Placeholder 3"/>
          <p:cNvSpPr>
            <a:spLocks noGrp="1"/>
          </p:cNvSpPr>
          <p:nvPr>
            <p:ph type="sldNum" sz="quarter" idx="10"/>
          </p:nvPr>
        </p:nvSpPr>
        <p:spPr/>
        <p:txBody>
          <a:bodyPr/>
          <a:lstStyle/>
          <a:p>
            <a:fld id="{EBD760D9-1F84-4D25-BD08-321A7CEAC377}" type="slidenum">
              <a:rPr lang="en-US" smtClean="0"/>
              <a:t>10</a:t>
            </a:fld>
            <a:endParaRPr lang="en-US"/>
          </a:p>
        </p:txBody>
      </p:sp>
    </p:spTree>
    <p:extLst>
      <p:ext uri="{BB962C8B-B14F-4D97-AF65-F5344CB8AC3E}">
        <p14:creationId xmlns:p14="http://schemas.microsoft.com/office/powerpoint/2010/main" val="25855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students record the important information on their notes. </a:t>
            </a:r>
          </a:p>
        </p:txBody>
      </p:sp>
      <p:sp>
        <p:nvSpPr>
          <p:cNvPr id="4" name="Slide Number Placeholder 3"/>
          <p:cNvSpPr>
            <a:spLocks noGrp="1"/>
          </p:cNvSpPr>
          <p:nvPr>
            <p:ph type="sldNum" sz="quarter" idx="10"/>
          </p:nvPr>
        </p:nvSpPr>
        <p:spPr/>
        <p:txBody>
          <a:bodyPr/>
          <a:lstStyle/>
          <a:p>
            <a:fld id="{EBD760D9-1F84-4D25-BD08-321A7CEAC377}" type="slidenum">
              <a:rPr lang="en-US" smtClean="0"/>
              <a:t>11</a:t>
            </a:fld>
            <a:endParaRPr lang="en-US"/>
          </a:p>
        </p:txBody>
      </p:sp>
    </p:spTree>
    <p:extLst>
      <p:ext uri="{BB962C8B-B14F-4D97-AF65-F5344CB8AC3E}">
        <p14:creationId xmlns:p14="http://schemas.microsoft.com/office/powerpoint/2010/main" val="732506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students record the important information on their notes. </a:t>
            </a:r>
          </a:p>
        </p:txBody>
      </p:sp>
      <p:sp>
        <p:nvSpPr>
          <p:cNvPr id="4" name="Slide Number Placeholder 3"/>
          <p:cNvSpPr>
            <a:spLocks noGrp="1"/>
          </p:cNvSpPr>
          <p:nvPr>
            <p:ph type="sldNum" sz="quarter" idx="10"/>
          </p:nvPr>
        </p:nvSpPr>
        <p:spPr/>
        <p:txBody>
          <a:bodyPr/>
          <a:lstStyle/>
          <a:p>
            <a:fld id="{EBD760D9-1F84-4D25-BD08-321A7CEAC377}" type="slidenum">
              <a:rPr lang="en-US" smtClean="0"/>
              <a:t>12</a:t>
            </a:fld>
            <a:endParaRPr lang="en-US"/>
          </a:p>
        </p:txBody>
      </p:sp>
    </p:spTree>
    <p:extLst>
      <p:ext uri="{BB962C8B-B14F-4D97-AF65-F5344CB8AC3E}">
        <p14:creationId xmlns:p14="http://schemas.microsoft.com/office/powerpoint/2010/main" val="140172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a:t>
            </a:r>
            <a:r>
              <a:rPr lang="en-US" baseline="0" dirty="0"/>
              <a:t> the image on the slide to call on students or discuss as a class which illustrates a liquid state and a gaseous state. Be sure to ask students why or how they know</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13</a:t>
            </a:fld>
            <a:endParaRPr lang="en-US"/>
          </a:p>
        </p:txBody>
      </p:sp>
    </p:spTree>
    <p:extLst>
      <p:ext uri="{BB962C8B-B14F-4D97-AF65-F5344CB8AC3E}">
        <p14:creationId xmlns:p14="http://schemas.microsoft.com/office/powerpoint/2010/main" val="424699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show the short video clip to reinforce solids, liquids, and gases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14</a:t>
            </a:fld>
            <a:endParaRPr lang="en-US"/>
          </a:p>
        </p:txBody>
      </p:sp>
    </p:spTree>
    <p:extLst>
      <p:ext uri="{BB962C8B-B14F-4D97-AF65-F5344CB8AC3E}">
        <p14:creationId xmlns:p14="http://schemas.microsoft.com/office/powerpoint/2010/main" val="283641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select one, possibly two of the activities to reinforce particle movement in the various states of matter if needed</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15</a:t>
            </a:fld>
            <a:endParaRPr lang="en-US"/>
          </a:p>
        </p:txBody>
      </p:sp>
    </p:spTree>
    <p:extLst>
      <p:ext uri="{BB962C8B-B14F-4D97-AF65-F5344CB8AC3E}">
        <p14:creationId xmlns:p14="http://schemas.microsoft.com/office/powerpoint/2010/main" val="177527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a:t>
            </a:r>
            <a:r>
              <a:rPr lang="en-US" baseline="0" dirty="0"/>
              <a:t>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16</a:t>
            </a:fld>
            <a:endParaRPr lang="en-US"/>
          </a:p>
        </p:txBody>
      </p:sp>
    </p:spTree>
    <p:extLst>
      <p:ext uri="{BB962C8B-B14F-4D97-AF65-F5344CB8AC3E}">
        <p14:creationId xmlns:p14="http://schemas.microsoft.com/office/powerpoint/2010/main" val="1286138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States of Matter</a:t>
            </a:r>
            <a:r>
              <a:rPr lang="en-US" baseline="0" dirty="0"/>
              <a:t> Song to reinforce the states of matter. Be sure to let students know that they are not responsible for everything in the song because some of the concepts and vocabulary are beyond the standard</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17</a:t>
            </a:fld>
            <a:endParaRPr lang="en-US"/>
          </a:p>
        </p:txBody>
      </p:sp>
    </p:spTree>
    <p:extLst>
      <p:ext uri="{BB962C8B-B14F-4D97-AF65-F5344CB8AC3E}">
        <p14:creationId xmlns:p14="http://schemas.microsoft.com/office/powerpoint/2010/main" val="379047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ask students to complete the diagram as shown on</a:t>
            </a:r>
            <a:r>
              <a:rPr lang="en-US" baseline="0" dirty="0"/>
              <a:t> the slide on their notes sheet. The teacher should walk around and monitor student performance. After 1-2 minutes, the teacher can move to the next slide showing the answer or have students compare with a partner and discuss any differences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18</a:t>
            </a:fld>
            <a:endParaRPr lang="en-US"/>
          </a:p>
        </p:txBody>
      </p:sp>
    </p:spTree>
    <p:extLst>
      <p:ext uri="{BB962C8B-B14F-4D97-AF65-F5344CB8AC3E}">
        <p14:creationId xmlns:p14="http://schemas.microsoft.com/office/powerpoint/2010/main" val="407459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use the slide to demonstrate an example of how the student</a:t>
            </a:r>
            <a:r>
              <a:rPr lang="en-US" baseline="0" dirty="0"/>
              <a:t> diagrams should look. Be sure students understand that their drawing does not have to be identical to the one on the slide. The solid water should be close together while the liquid water particles should be farther apart. The gas particles should be further apart than the liquid water particles and should indicate movement</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19</a:t>
            </a:fld>
            <a:endParaRPr lang="en-US"/>
          </a:p>
        </p:txBody>
      </p:sp>
    </p:spTree>
    <p:extLst>
      <p:ext uri="{BB962C8B-B14F-4D97-AF65-F5344CB8AC3E}">
        <p14:creationId xmlns:p14="http://schemas.microsoft.com/office/powerpoint/2010/main" val="13839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show the first 3-3 ½ minutes of the video clip and ask the class or have students pair up then discuss as a class how they would respond to the commentator.</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2</a:t>
            </a:fld>
            <a:endParaRPr lang="en-US"/>
          </a:p>
        </p:txBody>
      </p:sp>
    </p:spTree>
    <p:extLst>
      <p:ext uri="{BB962C8B-B14F-4D97-AF65-F5344CB8AC3E}">
        <p14:creationId xmlns:p14="http://schemas.microsoft.com/office/powerpoint/2010/main" val="2602953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a:t>
            </a:r>
            <a:r>
              <a:rPr lang="en-US" baseline="0" dirty="0"/>
              <a:t> and use it as a transition slide into the next big topic: Changes in State</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20</a:t>
            </a:fld>
            <a:endParaRPr lang="en-US"/>
          </a:p>
        </p:txBody>
      </p:sp>
    </p:spTree>
    <p:extLst>
      <p:ext uri="{BB962C8B-B14F-4D97-AF65-F5344CB8AC3E}">
        <p14:creationId xmlns:p14="http://schemas.microsoft.com/office/powerpoint/2010/main" val="3610416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as an introduction into Phase Change</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21</a:t>
            </a:fld>
            <a:endParaRPr lang="en-US"/>
          </a:p>
        </p:txBody>
      </p:sp>
    </p:spTree>
    <p:extLst>
      <p:ext uri="{BB962C8B-B14F-4D97-AF65-F5344CB8AC3E}">
        <p14:creationId xmlns:p14="http://schemas.microsoft.com/office/powerpoint/2010/main" val="3666827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22</a:t>
            </a:fld>
            <a:endParaRPr lang="en-US"/>
          </a:p>
        </p:txBody>
      </p:sp>
    </p:spTree>
    <p:extLst>
      <p:ext uri="{BB962C8B-B14F-4D97-AF65-F5344CB8AC3E}">
        <p14:creationId xmlns:p14="http://schemas.microsoft.com/office/powerpoint/2010/main" val="2673837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 while the students record the important information on their notes. The teacher should pose the question in the last bullet to the class. After a minute or less, click the mouse to show the answer</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23</a:t>
            </a:fld>
            <a:endParaRPr lang="en-US"/>
          </a:p>
        </p:txBody>
      </p:sp>
    </p:spTree>
    <p:extLst>
      <p:ext uri="{BB962C8B-B14F-4D97-AF65-F5344CB8AC3E}">
        <p14:creationId xmlns:p14="http://schemas.microsoft.com/office/powerpoint/2010/main" val="3511430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EBD760D9-1F84-4D25-BD08-321A7CEAC377}" type="slidenum">
              <a:rPr lang="en-US" smtClean="0"/>
              <a:t>24</a:t>
            </a:fld>
            <a:endParaRPr lang="en-US"/>
          </a:p>
        </p:txBody>
      </p:sp>
    </p:spTree>
    <p:extLst>
      <p:ext uri="{BB962C8B-B14F-4D97-AF65-F5344CB8AC3E}">
        <p14:creationId xmlns:p14="http://schemas.microsoft.com/office/powerpoint/2010/main" val="190670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EBD760D9-1F84-4D25-BD08-321A7CEAC377}" type="slidenum">
              <a:rPr lang="en-US" smtClean="0"/>
              <a:t>25</a:t>
            </a:fld>
            <a:endParaRPr lang="en-US"/>
          </a:p>
        </p:txBody>
      </p:sp>
    </p:spTree>
    <p:extLst>
      <p:ext uri="{BB962C8B-B14F-4D97-AF65-F5344CB8AC3E}">
        <p14:creationId xmlns:p14="http://schemas.microsoft.com/office/powerpoint/2010/main" val="2216480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information on the slide while the students record the important information on their notes.</a:t>
            </a:r>
          </a:p>
        </p:txBody>
      </p:sp>
      <p:sp>
        <p:nvSpPr>
          <p:cNvPr id="4" name="Slide Number Placeholder 3"/>
          <p:cNvSpPr>
            <a:spLocks noGrp="1"/>
          </p:cNvSpPr>
          <p:nvPr>
            <p:ph type="sldNum" sz="quarter" idx="10"/>
          </p:nvPr>
        </p:nvSpPr>
        <p:spPr/>
        <p:txBody>
          <a:bodyPr/>
          <a:lstStyle/>
          <a:p>
            <a:fld id="{EBD760D9-1F84-4D25-BD08-321A7CEAC377}" type="slidenum">
              <a:rPr lang="en-US" smtClean="0"/>
              <a:t>26</a:t>
            </a:fld>
            <a:endParaRPr lang="en-US"/>
          </a:p>
        </p:txBody>
      </p:sp>
    </p:spTree>
    <p:extLst>
      <p:ext uri="{BB962C8B-B14F-4D97-AF65-F5344CB8AC3E}">
        <p14:creationId xmlns:p14="http://schemas.microsoft.com/office/powerpoint/2010/main" val="2468415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Instructional Approach(s): The teacher should ask students to complete the diagram as shown on the slide on their notes sheet. The teacher should walk around and monitor student performance. After 1-2 minutes, the teacher can move to the next slide showing the answer or have students compare with a partner and discuss any differences</a:t>
            </a:r>
          </a:p>
        </p:txBody>
      </p:sp>
      <p:sp>
        <p:nvSpPr>
          <p:cNvPr id="4" name="Slide Number Placeholder 3"/>
          <p:cNvSpPr>
            <a:spLocks noGrp="1"/>
          </p:cNvSpPr>
          <p:nvPr>
            <p:ph type="sldNum" sz="quarter" idx="10"/>
          </p:nvPr>
        </p:nvSpPr>
        <p:spPr/>
        <p:txBody>
          <a:bodyPr/>
          <a:lstStyle/>
          <a:p>
            <a:fld id="{EBD760D9-1F84-4D25-BD08-321A7CEAC377}" type="slidenum">
              <a:rPr lang="en-US" smtClean="0"/>
              <a:t>27</a:t>
            </a:fld>
            <a:endParaRPr lang="en-US"/>
          </a:p>
        </p:txBody>
      </p:sp>
    </p:spTree>
    <p:extLst>
      <p:ext uri="{BB962C8B-B14F-4D97-AF65-F5344CB8AC3E}">
        <p14:creationId xmlns:p14="http://schemas.microsoft.com/office/powerpoint/2010/main" val="1619204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show the slide and walk around to make sure that all students have recorded the information correctly on their notes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28</a:t>
            </a:fld>
            <a:endParaRPr lang="en-US"/>
          </a:p>
        </p:txBody>
      </p:sp>
    </p:spTree>
    <p:extLst>
      <p:ext uri="{BB962C8B-B14F-4D97-AF65-F5344CB8AC3E}">
        <p14:creationId xmlns:p14="http://schemas.microsoft.com/office/powerpoint/2010/main" val="3632659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a:t>
            </a:r>
            <a:r>
              <a:rPr lang="en-US" baseline="0" dirty="0"/>
              <a:t> the information on the slide while the students record the important information from the diagram on their notes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29</a:t>
            </a:fld>
            <a:endParaRPr lang="en-US"/>
          </a:p>
        </p:txBody>
      </p:sp>
    </p:spTree>
    <p:extLst>
      <p:ext uri="{BB962C8B-B14F-4D97-AF65-F5344CB8AC3E}">
        <p14:creationId xmlns:p14="http://schemas.microsoft.com/office/powerpoint/2010/main" val="251078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give each student a copy of the Particle Movement in the States of Matter notes [linked on the matter resource page] to record important information during the lesson.</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3</a:t>
            </a:fld>
            <a:endParaRPr lang="en-US"/>
          </a:p>
        </p:txBody>
      </p:sp>
    </p:spTree>
    <p:extLst>
      <p:ext uri="{BB962C8B-B14F-4D97-AF65-F5344CB8AC3E}">
        <p14:creationId xmlns:p14="http://schemas.microsoft.com/office/powerpoint/2010/main" val="579013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a:t>
            </a:r>
            <a:r>
              <a:rPr lang="en-US" baseline="0" dirty="0"/>
              <a:t> should preset the information on the slide to reinforce the relationship between energy, temperature, and particle movement</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30</a:t>
            </a:fld>
            <a:endParaRPr lang="en-US"/>
          </a:p>
        </p:txBody>
      </p:sp>
    </p:spTree>
    <p:extLst>
      <p:ext uri="{BB962C8B-B14F-4D97-AF65-F5344CB8AC3E}">
        <p14:creationId xmlns:p14="http://schemas.microsoft.com/office/powerpoint/2010/main" val="1300612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preset the information on the slide to reinforce the relationship between energy, temperature, and particle movement</a:t>
            </a:r>
          </a:p>
        </p:txBody>
      </p:sp>
      <p:sp>
        <p:nvSpPr>
          <p:cNvPr id="4" name="Slide Number Placeholder 3"/>
          <p:cNvSpPr>
            <a:spLocks noGrp="1"/>
          </p:cNvSpPr>
          <p:nvPr>
            <p:ph type="sldNum" sz="quarter" idx="10"/>
          </p:nvPr>
        </p:nvSpPr>
        <p:spPr/>
        <p:txBody>
          <a:bodyPr/>
          <a:lstStyle/>
          <a:p>
            <a:fld id="{EBD760D9-1F84-4D25-BD08-321A7CEAC377}" type="slidenum">
              <a:rPr lang="en-US" smtClean="0"/>
              <a:t>31</a:t>
            </a:fld>
            <a:endParaRPr lang="en-US"/>
          </a:p>
        </p:txBody>
      </p:sp>
    </p:spTree>
    <p:extLst>
      <p:ext uri="{BB962C8B-B14F-4D97-AF65-F5344CB8AC3E}">
        <p14:creationId xmlns:p14="http://schemas.microsoft.com/office/powerpoint/2010/main" val="617031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preset the information on the slide to reinforce the relationship between energy, temperature, and particle movement</a:t>
            </a:r>
          </a:p>
        </p:txBody>
      </p:sp>
      <p:sp>
        <p:nvSpPr>
          <p:cNvPr id="4" name="Slide Number Placeholder 3"/>
          <p:cNvSpPr>
            <a:spLocks noGrp="1"/>
          </p:cNvSpPr>
          <p:nvPr>
            <p:ph type="sldNum" sz="quarter" idx="10"/>
          </p:nvPr>
        </p:nvSpPr>
        <p:spPr/>
        <p:txBody>
          <a:bodyPr/>
          <a:lstStyle/>
          <a:p>
            <a:fld id="{EBD760D9-1F84-4D25-BD08-321A7CEAC377}" type="slidenum">
              <a:rPr lang="en-US" smtClean="0"/>
              <a:t>32</a:t>
            </a:fld>
            <a:endParaRPr lang="en-US"/>
          </a:p>
        </p:txBody>
      </p:sp>
    </p:spTree>
    <p:extLst>
      <p:ext uri="{BB962C8B-B14F-4D97-AF65-F5344CB8AC3E}">
        <p14:creationId xmlns:p14="http://schemas.microsoft.com/office/powerpoint/2010/main" val="2255152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show the simulation</a:t>
            </a:r>
            <a:r>
              <a:rPr lang="en-US" baseline="0" dirty="0"/>
              <a:t> to reinforce the movement of particles in solids, liquids, and gases when heated</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33</a:t>
            </a:fld>
            <a:endParaRPr lang="en-US"/>
          </a:p>
        </p:txBody>
      </p:sp>
    </p:spTree>
    <p:extLst>
      <p:ext uri="{BB962C8B-B14F-4D97-AF65-F5344CB8AC3E}">
        <p14:creationId xmlns:p14="http://schemas.microsoft.com/office/powerpoint/2010/main" val="1654351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show the simulation to reinforce the movement of particles in solids, liquids, and gases when heated</a:t>
            </a:r>
          </a:p>
        </p:txBody>
      </p:sp>
      <p:sp>
        <p:nvSpPr>
          <p:cNvPr id="4" name="Slide Number Placeholder 3"/>
          <p:cNvSpPr>
            <a:spLocks noGrp="1"/>
          </p:cNvSpPr>
          <p:nvPr>
            <p:ph type="sldNum" sz="quarter" idx="10"/>
          </p:nvPr>
        </p:nvSpPr>
        <p:spPr/>
        <p:txBody>
          <a:bodyPr/>
          <a:lstStyle/>
          <a:p>
            <a:fld id="{EBD760D9-1F84-4D25-BD08-321A7CEAC377}" type="slidenum">
              <a:rPr lang="en-US" smtClean="0"/>
              <a:t>34</a:t>
            </a:fld>
            <a:endParaRPr lang="en-US"/>
          </a:p>
        </p:txBody>
      </p:sp>
    </p:spTree>
    <p:extLst>
      <p:ext uri="{BB962C8B-B14F-4D97-AF65-F5344CB8AC3E}">
        <p14:creationId xmlns:p14="http://schemas.microsoft.com/office/powerpoint/2010/main" val="741845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Students or small groups of students use small food items (fruit loops, skittles, M&amp;Ms, etc.) or other small objects to represent particles in matter. Students then model particle movement in various phase changes of matter as well as show when heat and energy are added. See the activity linked on the matter resource page for additional instructions</a:t>
            </a:r>
          </a:p>
        </p:txBody>
      </p:sp>
      <p:sp>
        <p:nvSpPr>
          <p:cNvPr id="4" name="Slide Number Placeholder 3"/>
          <p:cNvSpPr>
            <a:spLocks noGrp="1"/>
          </p:cNvSpPr>
          <p:nvPr>
            <p:ph type="sldNum" sz="quarter" idx="10"/>
          </p:nvPr>
        </p:nvSpPr>
        <p:spPr/>
        <p:txBody>
          <a:bodyPr/>
          <a:lstStyle/>
          <a:p>
            <a:fld id="{EBD760D9-1F84-4D25-BD08-321A7CEAC377}" type="slidenum">
              <a:rPr lang="en-US" smtClean="0"/>
              <a:t>35</a:t>
            </a:fld>
            <a:endParaRPr lang="en-US"/>
          </a:p>
        </p:txBody>
      </p:sp>
    </p:spTree>
    <p:extLst>
      <p:ext uri="{BB962C8B-B14F-4D97-AF65-F5344CB8AC3E}">
        <p14:creationId xmlns:p14="http://schemas.microsoft.com/office/powerpoint/2010/main" val="2540150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Each student should complete the summarizer. </a:t>
            </a:r>
            <a:r>
              <a:rPr lang="en-US"/>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fld id="{EBD760D9-1F84-4D25-BD08-321A7CEAC377}" type="slidenum">
              <a:rPr lang="en-US" smtClean="0"/>
              <a:t>36</a:t>
            </a:fld>
            <a:endParaRPr lang="en-US"/>
          </a:p>
        </p:txBody>
      </p:sp>
    </p:spTree>
    <p:extLst>
      <p:ext uri="{BB962C8B-B14F-4D97-AF65-F5344CB8AC3E}">
        <p14:creationId xmlns:p14="http://schemas.microsoft.com/office/powerpoint/2010/main" val="20439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a:t>
            </a:r>
            <a:r>
              <a:rPr lang="en-US" baseline="0" dirty="0"/>
              <a:t>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4</a:t>
            </a:fld>
            <a:endParaRPr lang="en-US"/>
          </a:p>
        </p:txBody>
      </p:sp>
    </p:spTree>
    <p:extLst>
      <p:ext uri="{BB962C8B-B14F-4D97-AF65-F5344CB8AC3E}">
        <p14:creationId xmlns:p14="http://schemas.microsoft.com/office/powerpoint/2010/main" val="488785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pose the questions to the class and have a very brief discussion as to why the marble would not change its shape or size. When ready, click the mouse to show the last bullet on the slide with an answer</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5</a:t>
            </a:fld>
            <a:endParaRPr lang="en-US"/>
          </a:p>
        </p:txBody>
      </p:sp>
    </p:spTree>
    <p:extLst>
      <p:ext uri="{BB962C8B-B14F-4D97-AF65-F5344CB8AC3E}">
        <p14:creationId xmlns:p14="http://schemas.microsoft.com/office/powerpoint/2010/main" val="1383043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teacher should present the information on the slide while the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6</a:t>
            </a:fld>
            <a:endParaRPr lang="en-US"/>
          </a:p>
        </p:txBody>
      </p:sp>
    </p:spTree>
    <p:extLst>
      <p:ext uri="{BB962C8B-B14F-4D97-AF65-F5344CB8AC3E}">
        <p14:creationId xmlns:p14="http://schemas.microsoft.com/office/powerpoint/2010/main" val="42525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a:t>
            </a:r>
            <a:r>
              <a:rPr lang="en-US" baseline="0" dirty="0"/>
              <a:t> the information on the slide while students record the important information on their notes. When ready, the teacher should click on the link to show an animation of the movement of particles in a solid</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7</a:t>
            </a:fld>
            <a:endParaRPr lang="en-US"/>
          </a:p>
        </p:txBody>
      </p:sp>
    </p:spTree>
    <p:extLst>
      <p:ext uri="{BB962C8B-B14F-4D97-AF65-F5344CB8AC3E}">
        <p14:creationId xmlns:p14="http://schemas.microsoft.com/office/powerpoint/2010/main" val="175586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pose the questions to the class and spend 1 minute or less discussing their responses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8</a:t>
            </a:fld>
            <a:endParaRPr lang="en-US"/>
          </a:p>
        </p:txBody>
      </p:sp>
    </p:spTree>
    <p:extLst>
      <p:ext uri="{BB962C8B-B14F-4D97-AF65-F5344CB8AC3E}">
        <p14:creationId xmlns:p14="http://schemas.microsoft.com/office/powerpoint/2010/main" val="2999755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a:t>
            </a:r>
            <a:r>
              <a:rPr lang="en-US" baseline="0" dirty="0"/>
              <a:t> information on the slide while students record the important information on their notes</a:t>
            </a:r>
            <a:endParaRPr lang="en-US" dirty="0"/>
          </a:p>
        </p:txBody>
      </p:sp>
      <p:sp>
        <p:nvSpPr>
          <p:cNvPr id="4" name="Slide Number Placeholder 3"/>
          <p:cNvSpPr>
            <a:spLocks noGrp="1"/>
          </p:cNvSpPr>
          <p:nvPr>
            <p:ph type="sldNum" sz="quarter" idx="10"/>
          </p:nvPr>
        </p:nvSpPr>
        <p:spPr/>
        <p:txBody>
          <a:bodyPr/>
          <a:lstStyle/>
          <a:p>
            <a:fld id="{EBD760D9-1F84-4D25-BD08-321A7CEAC377}" type="slidenum">
              <a:rPr lang="en-US" smtClean="0"/>
              <a:t>9</a:t>
            </a:fld>
            <a:endParaRPr lang="en-US"/>
          </a:p>
        </p:txBody>
      </p:sp>
    </p:spTree>
    <p:extLst>
      <p:ext uri="{BB962C8B-B14F-4D97-AF65-F5344CB8AC3E}">
        <p14:creationId xmlns:p14="http://schemas.microsoft.com/office/powerpoint/2010/main" val="261663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990857D8-EEEC-4CDF-B486-B3D5329318A1}" type="datetimeFigureOut">
              <a:rPr lang="en-US"/>
              <a:pPr>
                <a:defRPr/>
              </a:pPr>
              <a:t>8/26/2018</a:t>
            </a:fld>
            <a:endParaRPr lang="en-US"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2CD9C7EE-82A9-4CF2-812E-17D1883B377B}" type="slidenum">
              <a:rPr lang="en-US"/>
              <a:pPr>
                <a:defRPr/>
              </a:pPr>
              <a:t>‹#›</a:t>
            </a:fld>
            <a:endParaRPr lang="en-US" dirty="0"/>
          </a:p>
        </p:txBody>
      </p:sp>
    </p:spTree>
    <p:extLst>
      <p:ext uri="{BB962C8B-B14F-4D97-AF65-F5344CB8AC3E}">
        <p14:creationId xmlns:p14="http://schemas.microsoft.com/office/powerpoint/2010/main" val="7020788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2A98822-A32D-41CC-8E35-D837F3628C87}" type="datetimeFigureOut">
              <a:rPr lang="en-US"/>
              <a:pPr>
                <a:defRPr/>
              </a:pPr>
              <a:t>8/26/2018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C8AE034-D36F-49A1-83AE-304FDDCE019A}" type="slidenum">
              <a:rPr lang="en-US"/>
              <a:pPr>
                <a:defRPr/>
              </a:pPr>
              <a:t>‹#›</a:t>
            </a:fld>
            <a:endParaRPr lang="en-US" dirty="0"/>
          </a:p>
        </p:txBody>
      </p:sp>
    </p:spTree>
    <p:extLst>
      <p:ext uri="{BB962C8B-B14F-4D97-AF65-F5344CB8AC3E}">
        <p14:creationId xmlns:p14="http://schemas.microsoft.com/office/powerpoint/2010/main" val="26822332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F6F0FC3-618E-4B51-AD31-6BFD8226DD08}" type="datetimeFigureOut">
              <a:rPr lang="en-US"/>
              <a:pPr>
                <a:defRPr/>
              </a:pPr>
              <a:t>8/26/2018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DD6D02B-38E8-4E73-B5AA-92C9188C8647}" type="slidenum">
              <a:rPr lang="en-US"/>
              <a:pPr>
                <a:defRPr/>
              </a:pPr>
              <a:t>‹#›</a:t>
            </a:fld>
            <a:endParaRPr lang="en-US" dirty="0"/>
          </a:p>
        </p:txBody>
      </p:sp>
    </p:spTree>
    <p:extLst>
      <p:ext uri="{BB962C8B-B14F-4D97-AF65-F5344CB8AC3E}">
        <p14:creationId xmlns:p14="http://schemas.microsoft.com/office/powerpoint/2010/main" val="15494396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B51C0474-8F61-4A41-A645-BC58619FBAA2}" type="datetimeFigureOut">
              <a:rPr lang="en-US"/>
              <a:pPr>
                <a:defRPr/>
              </a:pPr>
              <a:t>8/26/2018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E895C5-0B56-453C-99EB-70BD3110C6FB}" type="slidenum">
              <a:rPr lang="en-US"/>
              <a:pPr>
                <a:defRPr/>
              </a:pPr>
              <a:t>‹#›</a:t>
            </a:fld>
            <a:endParaRPr lang="en-US" dirty="0"/>
          </a:p>
        </p:txBody>
      </p:sp>
    </p:spTree>
    <p:extLst>
      <p:ext uri="{BB962C8B-B14F-4D97-AF65-F5344CB8AC3E}">
        <p14:creationId xmlns:p14="http://schemas.microsoft.com/office/powerpoint/2010/main" val="15185153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A11A8978-8077-4D06-BEB6-B2295CBAD8E1}" type="datetimeFigureOut">
              <a:rPr lang="en-US"/>
              <a:pPr>
                <a:defRPr/>
              </a:pPr>
              <a:t>8/26/2018</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46215AC-6C08-4940-9752-31B82A958D2E}" type="slidenum">
              <a:rPr lang="en-US"/>
              <a:pPr>
                <a:defRPr/>
              </a:pPr>
              <a:t>‹#›</a:t>
            </a:fld>
            <a:endParaRPr lang="en-US" dirty="0"/>
          </a:p>
        </p:txBody>
      </p:sp>
    </p:spTree>
    <p:extLst>
      <p:ext uri="{BB962C8B-B14F-4D97-AF65-F5344CB8AC3E}">
        <p14:creationId xmlns:p14="http://schemas.microsoft.com/office/powerpoint/2010/main" val="22221932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406F9247-09D4-4973-86A0-E74F9C903079}" type="datetimeFigureOut">
              <a:rPr lang="en-US"/>
              <a:pPr>
                <a:defRPr/>
              </a:pPr>
              <a:t>8/26/2018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43DCAC1-2FEF-4B63-90C7-C995F3B08BD8}" type="slidenum">
              <a:rPr lang="en-US"/>
              <a:pPr>
                <a:defRPr/>
              </a:pPr>
              <a:t>‹#›</a:t>
            </a:fld>
            <a:endParaRPr lang="en-US" dirty="0"/>
          </a:p>
        </p:txBody>
      </p:sp>
    </p:spTree>
    <p:extLst>
      <p:ext uri="{BB962C8B-B14F-4D97-AF65-F5344CB8AC3E}">
        <p14:creationId xmlns:p14="http://schemas.microsoft.com/office/powerpoint/2010/main" val="4700125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C83549F4-1E7B-44FB-9C2F-44ECD6C5C5A7}" type="datetimeFigureOut">
              <a:rPr lang="en-US"/>
              <a:pPr>
                <a:defRPr/>
              </a:pPr>
              <a:t>8/26/2018</a:t>
            </a:fld>
            <a:endParaRPr lang="en-US" dirty="0"/>
          </a:p>
        </p:txBody>
      </p:sp>
      <p:sp>
        <p:nvSpPr>
          <p:cNvPr id="8" name="Slide Number Placeholder 26"/>
          <p:cNvSpPr>
            <a:spLocks noGrp="1"/>
          </p:cNvSpPr>
          <p:nvPr>
            <p:ph type="sldNum" sz="quarter" idx="11"/>
          </p:nvPr>
        </p:nvSpPr>
        <p:spPr/>
        <p:txBody>
          <a:bodyPr rtlCol="0"/>
          <a:lstStyle>
            <a:lvl1pPr>
              <a:defRPr/>
            </a:lvl1pPr>
          </a:lstStyle>
          <a:p>
            <a:pPr>
              <a:defRPr/>
            </a:pPr>
            <a:fld id="{939F8ECC-F50E-4399-8B94-4ADF1C538CFA}" type="slidenum">
              <a:rPr lang="en-US"/>
              <a:pPr>
                <a:defRPr/>
              </a:pPr>
              <a:t>‹#›</a:t>
            </a:fld>
            <a:endParaRPr lang="en-US" dirty="0"/>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501609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BB9421F3-AEE2-4583-A3CA-F08ED49933CB}" type="datetimeFigureOut">
              <a:rPr lang="en-US"/>
              <a:pPr>
                <a:defRPr/>
              </a:pPr>
              <a:t>8/26/2018</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CDD3645-89AE-437F-9E44-6BBEC8FE8F69}" type="slidenum">
              <a:rPr lang="en-US"/>
              <a:pPr>
                <a:defRPr/>
              </a:pPr>
              <a:t>‹#›</a:t>
            </a:fld>
            <a:endParaRPr lang="en-US" dirty="0"/>
          </a:p>
        </p:txBody>
      </p:sp>
    </p:spTree>
    <p:extLst>
      <p:ext uri="{BB962C8B-B14F-4D97-AF65-F5344CB8AC3E}">
        <p14:creationId xmlns:p14="http://schemas.microsoft.com/office/powerpoint/2010/main" val="25986779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119F95C-BF97-49DA-852A-DC8E3E998DD1}" type="datetimeFigureOut">
              <a:rPr lang="en-US"/>
              <a:pPr>
                <a:defRPr/>
              </a:pPr>
              <a:t>8/26/2018</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2819F33-3D81-427D-9354-FED25462AE53}" type="slidenum">
              <a:rPr lang="en-US"/>
              <a:pPr>
                <a:defRPr/>
              </a:pPr>
              <a:t>‹#›</a:t>
            </a:fld>
            <a:endParaRPr lang="en-US" dirty="0"/>
          </a:p>
        </p:txBody>
      </p:sp>
    </p:spTree>
    <p:extLst>
      <p:ext uri="{BB962C8B-B14F-4D97-AF65-F5344CB8AC3E}">
        <p14:creationId xmlns:p14="http://schemas.microsoft.com/office/powerpoint/2010/main" val="17958554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71926D6E-1075-4756-B907-5904615DDAC2}" type="datetimeFigureOut">
              <a:rPr lang="en-US"/>
              <a:pPr>
                <a:defRPr/>
              </a:pPr>
              <a:t>8/26/2018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1706B8E-6C81-42A0-9362-C038B3B2D843}" type="slidenum">
              <a:rPr lang="en-US"/>
              <a:pPr>
                <a:defRPr/>
              </a:pPr>
              <a:t>‹#›</a:t>
            </a:fld>
            <a:endParaRPr lang="en-US" dirty="0"/>
          </a:p>
        </p:txBody>
      </p:sp>
    </p:spTree>
    <p:extLst>
      <p:ext uri="{BB962C8B-B14F-4D97-AF65-F5344CB8AC3E}">
        <p14:creationId xmlns:p14="http://schemas.microsoft.com/office/powerpoint/2010/main" val="28550239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6E99D451-20D0-4E49-B435-06E79124EB2E}" type="datetimeFigureOut">
              <a:rPr lang="en-US"/>
              <a:pPr>
                <a:defRPr/>
              </a:pPr>
              <a:t>8/26/2018</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5782238-74DB-4C05-8AF2-89B782847C49}" type="slidenum">
              <a:rPr lang="en-US"/>
              <a:pPr>
                <a:defRPr/>
              </a:pPr>
              <a:t>‹#›</a:t>
            </a:fld>
            <a:endParaRPr lang="en-US" dirty="0"/>
          </a:p>
        </p:txBody>
      </p:sp>
    </p:spTree>
    <p:extLst>
      <p:ext uri="{BB962C8B-B14F-4D97-AF65-F5344CB8AC3E}">
        <p14:creationId xmlns:p14="http://schemas.microsoft.com/office/powerpoint/2010/main" val="32357433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B64ADAA9-2032-49F2-9E18-D9AB0E75F889}" type="datetimeFigureOut">
              <a:rPr lang="en-US"/>
              <a:pPr>
                <a:defRPr/>
              </a:pPr>
              <a:t>8/26/2018</a:t>
            </a:fld>
            <a:endParaRPr lang="en-US"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E76C3681-B5AB-451D-9D8F-EA5C29810E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57" r:id="rId2"/>
    <p:sldLayoutId id="2147483758" r:id="rId3"/>
    <p:sldLayoutId id="2147483759" r:id="rId4"/>
    <p:sldLayoutId id="2147483766" r:id="rId5"/>
    <p:sldLayoutId id="2147483767" r:id="rId6"/>
    <p:sldLayoutId id="2147483760" r:id="rId7"/>
    <p:sldLayoutId id="2147483761" r:id="rId8"/>
    <p:sldLayoutId id="2147483762" r:id="rId9"/>
    <p:sldLayoutId id="2147483763" r:id="rId10"/>
    <p:sldLayoutId id="2147483764"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iddleschoolchemistry.com/multimedia/chapter1/lesson4#particles_of_a_soli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tudyjams.scholastic.com/studyjams/jams/science/matter/solids-liquids-gases.htm"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troup.org/userfiles/929/My%20Files/Science/MS%20Science/8th%20Science/Matter/states_matter/demonstration_warm_air_expanding.jpg?id=811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vDZhUkp30tE"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KCL8zqjXb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bgfl.org/bgfl/custom/resources_ftp/client_ftp/ks3/science/changing_matter/changingmatter.swf"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middleschoolchemistry.com/multimedia/chapter1/lesson4#heating_cooling_metal_bal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iddleschoolchemistry.com/multimedia/chapter1/lesson4#particles_of_a_soli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76200" y="0"/>
            <a:ext cx="9372600" cy="2819400"/>
          </a:xfrm>
        </p:spPr>
        <p:txBody>
          <a:bodyPr/>
          <a:lstStyle/>
          <a:p>
            <a:pPr algn="ctr" eaLnBrk="1" hangingPunct="1"/>
            <a:br>
              <a:rPr lang="en-US" altLang="en-US" sz="5400" dirty="0"/>
            </a:br>
            <a:r>
              <a:rPr lang="en-US" altLang="en-US" sz="5400" dirty="0"/>
              <a:t>Essential Question: How do particles behave in the four states of matter?</a:t>
            </a:r>
          </a:p>
        </p:txBody>
      </p:sp>
      <p:sp>
        <p:nvSpPr>
          <p:cNvPr id="2" name="Subtitle 1"/>
          <p:cNvSpPr>
            <a:spLocks noGrp="1"/>
          </p:cNvSpPr>
          <p:nvPr>
            <p:ph type="subTitle" idx="1"/>
          </p:nvPr>
        </p:nvSpPr>
        <p:spPr>
          <a:xfrm>
            <a:off x="609600" y="4876800"/>
            <a:ext cx="7924800" cy="1752600"/>
          </a:xfrm>
        </p:spPr>
        <p:txBody>
          <a:bodyPr/>
          <a:lstStyle/>
          <a:p>
            <a:pPr algn="ctr"/>
            <a:r>
              <a:rPr lang="en-US" sz="3600" dirty="0"/>
              <a:t>S8P1c. Describe the movement of particles in solids, liquids, gases, and plasmas state.</a:t>
            </a:r>
          </a:p>
        </p:txBody>
      </p:sp>
      <p:pic>
        <p:nvPicPr>
          <p:cNvPr id="2050" name="Picture 2" descr="C:\Users\bullochsl\AppData\Local\Microsoft\Windows\Temporary Internet Files\Content.IE5\0L6ZYQ0M\qrcode.299468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1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295400"/>
            <a:ext cx="3352800" cy="1066800"/>
          </a:xfrm>
        </p:spPr>
        <p:txBody>
          <a:bodyPr/>
          <a:lstStyle/>
          <a:p>
            <a:pPr algn="ctr"/>
            <a:r>
              <a:rPr lang="en-US" sz="8000" b="1" dirty="0"/>
              <a:t>Liquid</a:t>
            </a:r>
          </a:p>
        </p:txBody>
      </p:sp>
      <p:sp>
        <p:nvSpPr>
          <p:cNvPr id="3" name="Content Placeholder 2"/>
          <p:cNvSpPr>
            <a:spLocks noGrp="1"/>
          </p:cNvSpPr>
          <p:nvPr>
            <p:ph idx="1"/>
          </p:nvPr>
        </p:nvSpPr>
        <p:spPr>
          <a:xfrm>
            <a:off x="0" y="685800"/>
            <a:ext cx="5486400" cy="5943600"/>
          </a:xfrm>
        </p:spPr>
        <p:txBody>
          <a:bodyPr/>
          <a:lstStyle/>
          <a:p>
            <a:pPr>
              <a:buClr>
                <a:schemeClr val="tx2"/>
              </a:buClr>
              <a:buFont typeface="Wingdings" panose="05000000000000000000" pitchFamily="2" charset="2"/>
              <a:buChar char="§"/>
            </a:pPr>
            <a:r>
              <a:rPr lang="en-US" sz="2600" dirty="0"/>
              <a:t>The particles in liquids move </a:t>
            </a:r>
            <a:br>
              <a:rPr lang="en-US" sz="2600" dirty="0"/>
            </a:br>
            <a:r>
              <a:rPr lang="en-US" sz="2600" dirty="0"/>
              <a:t>fast enough to overcome some</a:t>
            </a:r>
            <a:br>
              <a:rPr lang="en-US" sz="2600" dirty="0"/>
            </a:br>
            <a:r>
              <a:rPr lang="en-US" sz="2600" dirty="0"/>
              <a:t> of the attractions between them.</a:t>
            </a:r>
          </a:p>
          <a:p>
            <a:pPr marL="109537" indent="0">
              <a:buClr>
                <a:schemeClr val="tx2"/>
              </a:buClr>
              <a:buNone/>
            </a:pPr>
            <a:endParaRPr lang="en-US" sz="1600" dirty="0"/>
          </a:p>
          <a:p>
            <a:pPr>
              <a:buClr>
                <a:schemeClr val="tx2"/>
              </a:buClr>
              <a:buFont typeface="Wingdings" panose="05000000000000000000" pitchFamily="2" charset="2"/>
              <a:buChar char="§"/>
            </a:pPr>
            <a:r>
              <a:rPr lang="en-US" sz="2600" dirty="0"/>
              <a:t>The particles slide past each other until the liquid takes the shape of its container</a:t>
            </a:r>
          </a:p>
          <a:p>
            <a:pPr marL="109537" indent="0">
              <a:buClr>
                <a:schemeClr val="tx2"/>
              </a:buClr>
              <a:buNone/>
            </a:pPr>
            <a:endParaRPr lang="en-US" sz="1600" dirty="0"/>
          </a:p>
          <a:p>
            <a:pPr>
              <a:buClr>
                <a:schemeClr val="tx2"/>
              </a:buClr>
              <a:buFont typeface="Wingdings" panose="05000000000000000000" pitchFamily="2" charset="2"/>
              <a:buChar char="§"/>
            </a:pPr>
            <a:r>
              <a:rPr lang="en-US" sz="2600" dirty="0"/>
              <a:t>Particles in liquids have more energy than particles in solids</a:t>
            </a:r>
          </a:p>
          <a:p>
            <a:pPr marL="109537" indent="0">
              <a:buClr>
                <a:schemeClr val="tx2"/>
              </a:buClr>
              <a:buNone/>
            </a:pPr>
            <a:endParaRPr lang="en-US" sz="1600" dirty="0"/>
          </a:p>
          <a:p>
            <a:pPr>
              <a:buClr>
                <a:schemeClr val="tx2"/>
              </a:buClr>
              <a:buFont typeface="Wingdings" panose="05000000000000000000" pitchFamily="2" charset="2"/>
              <a:buChar char="§"/>
            </a:pPr>
            <a:r>
              <a:rPr lang="en-US" sz="2600" dirty="0"/>
              <a:t>Comparing  solid and liquid movement of particles: </a:t>
            </a:r>
            <a:r>
              <a:rPr lang="en-US" sz="2000" dirty="0">
                <a:hlinkClick r:id="rId3"/>
              </a:rPr>
              <a:t>http://www.middleschoolchemistry.com/multimedia/chapter1/lesson4#particles_of_a_solid</a:t>
            </a:r>
            <a:r>
              <a:rPr lang="en-US" sz="2000" dirty="0"/>
              <a:t> </a:t>
            </a:r>
            <a:endParaRPr lang="en-US" dirty="0"/>
          </a:p>
        </p:txBody>
      </p:sp>
      <p:pic>
        <p:nvPicPr>
          <p:cNvPr id="50178" name="Picture 2" descr="Microscopic view of a liqui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32279" y="2667000"/>
            <a:ext cx="2702844" cy="270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3460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821" y="838200"/>
            <a:ext cx="2057400" cy="1066800"/>
          </a:xfrm>
        </p:spPr>
        <p:txBody>
          <a:bodyPr/>
          <a:lstStyle/>
          <a:p>
            <a:pPr algn="ctr"/>
            <a:r>
              <a:rPr lang="en-US" sz="8000" b="1" dirty="0"/>
              <a:t>Gas</a:t>
            </a:r>
          </a:p>
        </p:txBody>
      </p:sp>
      <p:sp>
        <p:nvSpPr>
          <p:cNvPr id="3" name="Content Placeholder 2"/>
          <p:cNvSpPr>
            <a:spLocks noGrp="1"/>
          </p:cNvSpPr>
          <p:nvPr>
            <p:ph idx="1"/>
          </p:nvPr>
        </p:nvSpPr>
        <p:spPr>
          <a:xfrm>
            <a:off x="113517" y="838200"/>
            <a:ext cx="4724400" cy="5715000"/>
          </a:xfrm>
        </p:spPr>
        <p:txBody>
          <a:bodyPr/>
          <a:lstStyle/>
          <a:p>
            <a:pPr>
              <a:buClr>
                <a:schemeClr val="tx2"/>
              </a:buClr>
              <a:buFont typeface="Wingdings" panose="05000000000000000000" pitchFamily="2" charset="2"/>
              <a:buChar char="§"/>
            </a:pPr>
            <a:r>
              <a:rPr lang="en-US" dirty="0"/>
              <a:t>A gas is the state of matter that has NO definite shape or volume.</a:t>
            </a:r>
          </a:p>
          <a:p>
            <a:pPr marL="109537" indent="0">
              <a:buClr>
                <a:schemeClr val="tx2"/>
              </a:buClr>
              <a:buNone/>
            </a:pPr>
            <a:endParaRPr lang="en-US" sz="2000" dirty="0"/>
          </a:p>
          <a:p>
            <a:pPr>
              <a:buClr>
                <a:schemeClr val="tx2"/>
              </a:buClr>
              <a:buFont typeface="Wingdings" panose="05000000000000000000" pitchFamily="2" charset="2"/>
              <a:buChar char="§"/>
            </a:pPr>
            <a:r>
              <a:rPr lang="en-US" dirty="0"/>
              <a:t>The particles of a gas move quickly. So, they can break away completely from one another</a:t>
            </a:r>
          </a:p>
          <a:p>
            <a:pPr marL="109537" indent="0">
              <a:buClr>
                <a:schemeClr val="tx2"/>
              </a:buClr>
              <a:buNone/>
            </a:pPr>
            <a:endParaRPr lang="en-US" sz="2000" dirty="0"/>
          </a:p>
          <a:p>
            <a:pPr>
              <a:buClr>
                <a:schemeClr val="tx2"/>
              </a:buClr>
              <a:buFont typeface="Wingdings" panose="05000000000000000000" pitchFamily="2" charset="2"/>
              <a:buChar char="§"/>
            </a:pPr>
            <a:r>
              <a:rPr lang="en-US" dirty="0"/>
              <a:t>The amount of empty space between gas particles can change</a:t>
            </a:r>
          </a:p>
        </p:txBody>
      </p:sp>
      <p:pic>
        <p:nvPicPr>
          <p:cNvPr id="5" name="Picture 4" descr="642 im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0759" y="2057400"/>
            <a:ext cx="37855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38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 presetClass="entr" presetSubtype="32" fill="hold" nodeType="afterEffect">
                                  <p:stCondLst>
                                    <p:cond delay="2000"/>
                                  </p:stCondLst>
                                  <p:childTnLst>
                                    <p:set>
                                      <p:cBhvr>
                                        <p:cTn id="26" dur="1" fill="hold">
                                          <p:stCondLst>
                                            <p:cond delay="0"/>
                                          </p:stCondLst>
                                        </p:cTn>
                                        <p:tgtEl>
                                          <p:spTgt spid="5"/>
                                        </p:tgtEl>
                                        <p:attrNameLst>
                                          <p:attrName>style.visibility</p:attrName>
                                        </p:attrNameLst>
                                      </p:cBhvr>
                                      <p:to>
                                        <p:strVal val="visible"/>
                                      </p:to>
                                    </p:set>
                                    <p:animEffect transition="in" filter="box(ou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066800"/>
            <a:ext cx="1981200" cy="1066800"/>
          </a:xfrm>
        </p:spPr>
        <p:txBody>
          <a:bodyPr/>
          <a:lstStyle/>
          <a:p>
            <a:pPr algn="ctr"/>
            <a:r>
              <a:rPr lang="en-US" sz="8000" b="1" dirty="0"/>
              <a:t>Gas</a:t>
            </a:r>
          </a:p>
        </p:txBody>
      </p:sp>
      <p:sp>
        <p:nvSpPr>
          <p:cNvPr id="3" name="Content Placeholder 2"/>
          <p:cNvSpPr>
            <a:spLocks noGrp="1"/>
          </p:cNvSpPr>
          <p:nvPr>
            <p:ph idx="1"/>
          </p:nvPr>
        </p:nvSpPr>
        <p:spPr>
          <a:xfrm>
            <a:off x="152400" y="1001488"/>
            <a:ext cx="4953000" cy="5475512"/>
          </a:xfrm>
        </p:spPr>
        <p:txBody>
          <a:bodyPr/>
          <a:lstStyle/>
          <a:p>
            <a:pPr>
              <a:buClr>
                <a:schemeClr val="tx2"/>
              </a:buClr>
              <a:buFont typeface="Wingdings" panose="05000000000000000000" pitchFamily="2" charset="2"/>
              <a:buChar char="§"/>
            </a:pPr>
            <a:r>
              <a:rPr lang="en-US" sz="3200" dirty="0"/>
              <a:t>The particles of a gas have less attraction between them than do particles of the same substance in the solid or liquid state.</a:t>
            </a:r>
          </a:p>
          <a:p>
            <a:pPr marL="109537" indent="0">
              <a:buClr>
                <a:schemeClr val="tx2"/>
              </a:buClr>
              <a:buNone/>
            </a:pPr>
            <a:endParaRPr lang="en-US" sz="2000" dirty="0"/>
          </a:p>
          <a:p>
            <a:pPr>
              <a:buClr>
                <a:schemeClr val="tx2"/>
              </a:buClr>
              <a:buFont typeface="Wingdings" panose="05000000000000000000" pitchFamily="2" charset="2"/>
              <a:buChar char="§"/>
            </a:pPr>
            <a:r>
              <a:rPr lang="en-US" sz="3200" dirty="0"/>
              <a:t>The particles of a Gas have more energy than</a:t>
            </a:r>
            <a:br>
              <a:rPr lang="en-US" sz="3200" dirty="0"/>
            </a:br>
            <a:r>
              <a:rPr lang="en-US" sz="3200" dirty="0"/>
              <a:t>the particles of a liquid</a:t>
            </a:r>
            <a:br>
              <a:rPr lang="en-US" sz="3200" dirty="0"/>
            </a:br>
            <a:r>
              <a:rPr lang="en-US" sz="3200" dirty="0"/>
              <a:t>or a solid</a:t>
            </a:r>
          </a:p>
          <a:p>
            <a:pPr marL="109537" indent="0">
              <a:buClr>
                <a:schemeClr val="tx2"/>
              </a:buClr>
              <a:buNone/>
            </a:pPr>
            <a:endParaRPr lang="en-US" sz="3200" dirty="0"/>
          </a:p>
        </p:txBody>
      </p:sp>
      <p:pic>
        <p:nvPicPr>
          <p:cNvPr id="48130" name="Picture 2" descr="Microscopic view of a ga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57157" y="2590800"/>
            <a:ext cx="3124200" cy="312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966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81764"/>
            <a:ext cx="3875315" cy="3144665"/>
          </a:xfrm>
        </p:spPr>
        <p:txBody>
          <a:bodyPr/>
          <a:lstStyle/>
          <a:p>
            <a:pPr algn="ctr"/>
            <a:r>
              <a:rPr lang="en-US" sz="4400" dirty="0"/>
              <a:t>Comparing the Liquid and Gas State of the Element Bromine</a:t>
            </a:r>
          </a:p>
        </p:txBody>
      </p:sp>
      <p:pic>
        <p:nvPicPr>
          <p:cNvPr id="3" name="Picture 2" descr="Liquid and gaseous bromi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4191000" cy="38221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07971" y="5344886"/>
            <a:ext cx="5127171" cy="954107"/>
          </a:xfrm>
          <a:prstGeom prst="rect">
            <a:avLst/>
          </a:prstGeom>
          <a:noFill/>
        </p:spPr>
        <p:txBody>
          <a:bodyPr wrap="square" rtlCol="0">
            <a:spAutoFit/>
          </a:bodyPr>
          <a:lstStyle/>
          <a:p>
            <a:pPr algn="ctr"/>
            <a:r>
              <a:rPr lang="en-US" sz="2800" b="1" dirty="0"/>
              <a:t>Which is the Liquid State? </a:t>
            </a:r>
            <a:br>
              <a:rPr lang="en-US" sz="2800" b="1" dirty="0"/>
            </a:br>
            <a:r>
              <a:rPr lang="en-US" sz="2800" b="1" dirty="0"/>
              <a:t>Which is the Gaseous State?</a:t>
            </a:r>
          </a:p>
        </p:txBody>
      </p:sp>
    </p:spTree>
    <p:extLst>
      <p:ext uri="{BB962C8B-B14F-4D97-AF65-F5344CB8AC3E}">
        <p14:creationId xmlns:p14="http://schemas.microsoft.com/office/powerpoint/2010/main" val="3695898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657600"/>
          </a:xfrm>
        </p:spPr>
        <p:txBody>
          <a:bodyPr/>
          <a:lstStyle/>
          <a:p>
            <a:pPr algn="ctr"/>
            <a:r>
              <a:rPr lang="en-US" sz="6600" dirty="0">
                <a:hlinkClick r:id="rId3"/>
              </a:rPr>
              <a:t>Study Jams Video:</a:t>
            </a:r>
            <a:br>
              <a:rPr lang="en-US" sz="6600" dirty="0">
                <a:hlinkClick r:id="rId3"/>
              </a:rPr>
            </a:br>
            <a:r>
              <a:rPr lang="en-US" sz="6600" dirty="0">
                <a:hlinkClick r:id="rId3"/>
              </a:rPr>
              <a:t> Solids, Liquids, Gases</a:t>
            </a:r>
            <a:endParaRPr lang="en-US" sz="6600" dirty="0"/>
          </a:p>
        </p:txBody>
      </p:sp>
    </p:spTree>
    <p:extLst>
      <p:ext uri="{BB962C8B-B14F-4D97-AF65-F5344CB8AC3E}">
        <p14:creationId xmlns:p14="http://schemas.microsoft.com/office/powerpoint/2010/main" val="34050491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066800"/>
          </a:xfrm>
        </p:spPr>
        <p:txBody>
          <a:bodyPr/>
          <a:lstStyle/>
          <a:p>
            <a:r>
              <a:rPr lang="en-US" sz="4400" dirty="0"/>
              <a:t>Additional Activities </a:t>
            </a:r>
            <a:r>
              <a:rPr lang="en-US" sz="3200" dirty="0"/>
              <a:t>[see resources]</a:t>
            </a:r>
            <a:r>
              <a:rPr lang="en-US" sz="4400" dirty="0"/>
              <a:t>:</a:t>
            </a:r>
            <a:endParaRPr lang="en-US" sz="3200" dirty="0"/>
          </a:p>
        </p:txBody>
      </p:sp>
      <p:sp>
        <p:nvSpPr>
          <p:cNvPr id="3" name="Content Placeholder 2"/>
          <p:cNvSpPr>
            <a:spLocks noGrp="1"/>
          </p:cNvSpPr>
          <p:nvPr>
            <p:ph idx="1"/>
          </p:nvPr>
        </p:nvSpPr>
        <p:spPr>
          <a:xfrm>
            <a:off x="304800" y="1600200"/>
            <a:ext cx="8534400" cy="4953000"/>
          </a:xfrm>
        </p:spPr>
        <p:txBody>
          <a:bodyPr/>
          <a:lstStyle/>
          <a:p>
            <a:pPr>
              <a:buClr>
                <a:schemeClr val="tx2"/>
              </a:buClr>
              <a:buFont typeface="Wingdings" panose="05000000000000000000" pitchFamily="2" charset="2"/>
              <a:buChar char="§"/>
            </a:pPr>
            <a:r>
              <a:rPr lang="en-US" sz="3800" dirty="0"/>
              <a:t>States of Matter Game</a:t>
            </a:r>
          </a:p>
          <a:p>
            <a:pPr>
              <a:buClr>
                <a:schemeClr val="tx2"/>
              </a:buClr>
              <a:buFont typeface="Wingdings" panose="05000000000000000000" pitchFamily="2" charset="2"/>
              <a:buChar char="§"/>
            </a:pPr>
            <a:r>
              <a:rPr lang="en-US" sz="3800" dirty="0"/>
              <a:t>Let It Change! Activity</a:t>
            </a:r>
          </a:p>
          <a:p>
            <a:pPr>
              <a:buClr>
                <a:schemeClr val="tx2"/>
              </a:buClr>
              <a:buFont typeface="Wingdings" panose="05000000000000000000" pitchFamily="2" charset="2"/>
              <a:buChar char="§"/>
            </a:pPr>
            <a:r>
              <a:rPr lang="en-US" sz="3800" dirty="0"/>
              <a:t>Scattered Matter Demonstration</a:t>
            </a:r>
          </a:p>
          <a:p>
            <a:pPr>
              <a:buClr>
                <a:schemeClr val="tx2"/>
              </a:buClr>
              <a:buFont typeface="Wingdings" panose="05000000000000000000" pitchFamily="2" charset="2"/>
              <a:buChar char="§"/>
            </a:pPr>
            <a:r>
              <a:rPr lang="en-US" sz="3800" dirty="0"/>
              <a:t>Moving on Up – Modeling Phase Change Task</a:t>
            </a:r>
          </a:p>
          <a:p>
            <a:pPr>
              <a:buClr>
                <a:schemeClr val="tx2"/>
              </a:buClr>
              <a:buFont typeface="Wingdings" panose="05000000000000000000" pitchFamily="2" charset="2"/>
              <a:buChar char="§"/>
            </a:pPr>
            <a:r>
              <a:rPr lang="en-US" sz="3800" dirty="0"/>
              <a:t>Pop Top</a:t>
            </a:r>
          </a:p>
          <a:p>
            <a:pPr marL="365125" lvl="2" indent="-255588">
              <a:buClr>
                <a:schemeClr val="tx2"/>
              </a:buClr>
              <a:buFont typeface="Wingdings" panose="05000000000000000000" pitchFamily="2" charset="2"/>
              <a:buChar char="§"/>
            </a:pPr>
            <a:r>
              <a:rPr lang="en-US" sz="3800" u="sng" dirty="0">
                <a:hlinkClick r:id="rId3"/>
              </a:rPr>
              <a:t>Demonstration of warm air expanding and rising</a:t>
            </a:r>
            <a:endParaRPr lang="en-US" sz="3800" dirty="0"/>
          </a:p>
        </p:txBody>
      </p:sp>
    </p:spTree>
    <p:extLst>
      <p:ext uri="{BB962C8B-B14F-4D97-AF65-F5344CB8AC3E}">
        <p14:creationId xmlns:p14="http://schemas.microsoft.com/office/powerpoint/2010/main" val="28879217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intechopen.com/source/html/41410/media/image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782266"/>
            <a:ext cx="6096000" cy="20281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2667000" cy="914400"/>
          </a:xfrm>
        </p:spPr>
        <p:txBody>
          <a:bodyPr/>
          <a:lstStyle/>
          <a:p>
            <a:r>
              <a:rPr lang="en-US" sz="4400" b="1" dirty="0"/>
              <a:t>Plasma</a:t>
            </a:r>
          </a:p>
        </p:txBody>
      </p:sp>
      <p:sp>
        <p:nvSpPr>
          <p:cNvPr id="3" name="Content Placeholder 2"/>
          <p:cNvSpPr>
            <a:spLocks noGrp="1"/>
          </p:cNvSpPr>
          <p:nvPr>
            <p:ph idx="1"/>
          </p:nvPr>
        </p:nvSpPr>
        <p:spPr>
          <a:xfrm>
            <a:off x="152400" y="1143000"/>
            <a:ext cx="8915400" cy="3657600"/>
          </a:xfrm>
        </p:spPr>
        <p:txBody>
          <a:bodyPr/>
          <a:lstStyle/>
          <a:p>
            <a:pPr>
              <a:buClr>
                <a:schemeClr val="tx2"/>
              </a:buClr>
              <a:buFont typeface="Wingdings" panose="05000000000000000000" pitchFamily="2" charset="2"/>
              <a:buChar char="§"/>
            </a:pPr>
            <a:r>
              <a:rPr lang="en-US" sz="2500" dirty="0"/>
              <a:t>Plasmas have the highest energy of the states of matter.</a:t>
            </a:r>
          </a:p>
          <a:p>
            <a:pPr>
              <a:buClr>
                <a:schemeClr val="tx2"/>
              </a:buClr>
              <a:buFont typeface="Wingdings" panose="05000000000000000000" pitchFamily="2" charset="2"/>
              <a:buChar char="§"/>
            </a:pPr>
            <a:r>
              <a:rPr lang="en-US" sz="2500" dirty="0"/>
              <a:t>The energy not only exceeds the attractive forces among molecules but also exceeds the attractive forces that hold atoms together.</a:t>
            </a:r>
          </a:p>
          <a:p>
            <a:pPr>
              <a:buClr>
                <a:schemeClr val="tx2"/>
              </a:buClr>
              <a:buFont typeface="Wingdings" panose="05000000000000000000" pitchFamily="2" charset="2"/>
              <a:buChar char="§"/>
            </a:pPr>
            <a:r>
              <a:rPr lang="en-US" sz="2500" dirty="0"/>
              <a:t>As a result, molecules of plasma are broken down into a cloud of protons, neutrons, and electrons that all move and function together.</a:t>
            </a:r>
          </a:p>
          <a:p>
            <a:pPr>
              <a:buClr>
                <a:schemeClr val="tx2"/>
              </a:buClr>
              <a:buFont typeface="Wingdings" panose="05000000000000000000" pitchFamily="2" charset="2"/>
              <a:buChar char="§"/>
            </a:pPr>
            <a:r>
              <a:rPr lang="en-US" sz="2500" dirty="0"/>
              <a:t>Examples of Plasma: Lightning, fire, neon lights, Northern lights, stars</a:t>
            </a:r>
          </a:p>
        </p:txBody>
      </p:sp>
    </p:spTree>
    <p:extLst>
      <p:ext uri="{BB962C8B-B14F-4D97-AF65-F5344CB8AC3E}">
        <p14:creationId xmlns:p14="http://schemas.microsoft.com/office/powerpoint/2010/main" val="36811694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10" presetClass="entr" presetSubtype="0" fill="hold" nodeType="afterEffect">
                                  <p:stCondLst>
                                    <p:cond delay="1000"/>
                                  </p:stCondLst>
                                  <p:childTnLst>
                                    <p:set>
                                      <p:cBhvr>
                                        <p:cTn id="33" dur="1" fill="hold">
                                          <p:stCondLst>
                                            <p:cond delay="0"/>
                                          </p:stCondLst>
                                        </p:cTn>
                                        <p:tgtEl>
                                          <p:spTgt spid="13314"/>
                                        </p:tgtEl>
                                        <p:attrNameLst>
                                          <p:attrName>style.visibility</p:attrName>
                                        </p:attrNameLst>
                                      </p:cBhvr>
                                      <p:to>
                                        <p:strVal val="visible"/>
                                      </p:to>
                                    </p:set>
                                    <p:animEffect transition="in" filter="fade">
                                      <p:cBhvr>
                                        <p:cTn id="34"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3657600"/>
          </a:xfrm>
        </p:spPr>
        <p:txBody>
          <a:bodyPr/>
          <a:lstStyle/>
          <a:p>
            <a:pPr algn="ctr"/>
            <a:r>
              <a:rPr lang="en-US" sz="6000" dirty="0"/>
              <a:t>States of Matter Song</a:t>
            </a:r>
            <a:br>
              <a:rPr lang="en-US" sz="6000" dirty="0"/>
            </a:br>
            <a:r>
              <a:rPr lang="en-US" sz="3600" dirty="0"/>
              <a:t>[uses some concepts and vocabulary beyond our standard]</a:t>
            </a:r>
            <a:br>
              <a:rPr lang="en-US" sz="3600" dirty="0"/>
            </a:br>
            <a:br>
              <a:rPr lang="en-US" dirty="0"/>
            </a:br>
            <a:r>
              <a:rPr lang="en-US" dirty="0">
                <a:hlinkClick r:id="rId3"/>
              </a:rPr>
              <a:t>http://www.youtube.com/watch?v=vDZhUkp30tE</a:t>
            </a:r>
            <a:r>
              <a:rPr lang="en-US" dirty="0"/>
              <a:t> </a:t>
            </a:r>
          </a:p>
        </p:txBody>
      </p:sp>
    </p:spTree>
    <p:extLst>
      <p:ext uri="{BB962C8B-B14F-4D97-AF65-F5344CB8AC3E}">
        <p14:creationId xmlns:p14="http://schemas.microsoft.com/office/powerpoint/2010/main" val="21562210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35426"/>
            <a:ext cx="8229600" cy="914400"/>
          </a:xfrm>
        </p:spPr>
        <p:txBody>
          <a:bodyPr/>
          <a:lstStyle/>
          <a:p>
            <a:pPr algn="ctr"/>
            <a:r>
              <a:rPr lang="en-US" sz="4400" b="1" dirty="0"/>
              <a:t>Distributed Summarizing</a:t>
            </a:r>
          </a:p>
        </p:txBody>
      </p:sp>
      <p:sp>
        <p:nvSpPr>
          <p:cNvPr id="5" name="Content Placeholder 4"/>
          <p:cNvSpPr>
            <a:spLocks noGrp="1"/>
          </p:cNvSpPr>
          <p:nvPr>
            <p:ph idx="1"/>
          </p:nvPr>
        </p:nvSpPr>
        <p:spPr>
          <a:xfrm>
            <a:off x="152400" y="1328054"/>
            <a:ext cx="8763000" cy="1752600"/>
          </a:xfrm>
        </p:spPr>
        <p:txBody>
          <a:bodyPr/>
          <a:lstStyle/>
          <a:p>
            <a:pPr marL="109537" indent="0" algn="ctr">
              <a:buNone/>
            </a:pPr>
            <a:r>
              <a:rPr lang="en-US" sz="3600" b="1" dirty="0"/>
              <a:t>Illustrate the movement of particles in a solid, liquid, and gas in the diagram on your Notes Sheet.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124200"/>
            <a:ext cx="497884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4261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571076"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0679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914400"/>
          </a:xfrm>
        </p:spPr>
        <p:txBody>
          <a:bodyPr/>
          <a:lstStyle/>
          <a:p>
            <a:pPr algn="ctr"/>
            <a:r>
              <a:rPr lang="en-US" sz="4800" b="1" dirty="0"/>
              <a:t>Activating Strategy</a:t>
            </a:r>
          </a:p>
        </p:txBody>
      </p:sp>
      <p:sp>
        <p:nvSpPr>
          <p:cNvPr id="3" name="Content Placeholder 2"/>
          <p:cNvSpPr>
            <a:spLocks noGrp="1"/>
          </p:cNvSpPr>
          <p:nvPr>
            <p:ph idx="1"/>
          </p:nvPr>
        </p:nvSpPr>
        <p:spPr>
          <a:xfrm>
            <a:off x="304800" y="1981200"/>
            <a:ext cx="8534400" cy="2667000"/>
          </a:xfrm>
        </p:spPr>
        <p:txBody>
          <a:bodyPr/>
          <a:lstStyle/>
          <a:p>
            <a:pPr marL="109537" indent="0" algn="ctr">
              <a:buNone/>
            </a:pPr>
            <a:r>
              <a:rPr lang="en-US" sz="4000" dirty="0"/>
              <a:t>Watch the first 3 – 3 ½ minutes of the video below.  How they would answer the commentator’s questions?</a:t>
            </a:r>
          </a:p>
          <a:p>
            <a:pPr marL="109537" indent="0" algn="ctr">
              <a:buNone/>
            </a:pPr>
            <a:endParaRPr lang="en-US" dirty="0"/>
          </a:p>
          <a:p>
            <a:pPr marL="109537" indent="0" algn="ctr">
              <a:buNone/>
            </a:pPr>
            <a:r>
              <a:rPr lang="en-US" dirty="0">
                <a:hlinkClick r:id="rId3"/>
              </a:rPr>
              <a:t>http://www.youtube.com/watch?v=KCL8zqjXbME</a:t>
            </a:r>
            <a:r>
              <a:rPr lang="en-US" dirty="0"/>
              <a:t> </a:t>
            </a:r>
          </a:p>
        </p:txBody>
      </p:sp>
    </p:spTree>
    <p:extLst>
      <p:ext uri="{BB962C8B-B14F-4D97-AF65-F5344CB8AC3E}">
        <p14:creationId xmlns:p14="http://schemas.microsoft.com/office/powerpoint/2010/main" val="8434016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eeofdesign.files.wordpress.com/2012/08/popsicle1.jpg?w=600&amp;h;=7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14400"/>
            <a:ext cx="4134573"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838200"/>
            <a:ext cx="4724400" cy="5410200"/>
          </a:xfrm>
        </p:spPr>
        <p:txBody>
          <a:bodyPr/>
          <a:lstStyle/>
          <a:p>
            <a:pPr marL="109537" indent="0" algn="ctr">
              <a:buNone/>
            </a:pPr>
            <a:r>
              <a:rPr lang="en-US" dirty="0"/>
              <a:t>It can be tricky to eat a frozen juice bar outside on a hot day. </a:t>
            </a:r>
          </a:p>
          <a:p>
            <a:pPr marL="109537" indent="0" algn="ctr">
              <a:buNone/>
            </a:pPr>
            <a:endParaRPr lang="en-US" dirty="0"/>
          </a:p>
          <a:p>
            <a:pPr marL="109537" indent="0" algn="ctr">
              <a:buNone/>
            </a:pPr>
            <a:r>
              <a:rPr lang="en-US" dirty="0"/>
              <a:t>In just minutes, the juice bar will start to melt. Soon the solid juice bar becomes a liquid mess.</a:t>
            </a:r>
          </a:p>
          <a:p>
            <a:pPr marL="109537" indent="0" algn="ctr">
              <a:buNone/>
            </a:pPr>
            <a:endParaRPr lang="en-US" dirty="0"/>
          </a:p>
          <a:p>
            <a:pPr marL="109537" indent="0" algn="ctr">
              <a:buNone/>
            </a:pPr>
            <a:r>
              <a:rPr lang="en-US" dirty="0"/>
              <a:t>As the juice bar melts, it goes through a change of state.</a:t>
            </a:r>
          </a:p>
        </p:txBody>
      </p:sp>
    </p:spTree>
    <p:extLst>
      <p:ext uri="{BB962C8B-B14F-4D97-AF65-F5344CB8AC3E}">
        <p14:creationId xmlns:p14="http://schemas.microsoft.com/office/powerpoint/2010/main" val="26231636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4" y="1371600"/>
            <a:ext cx="574357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522512"/>
            <a:ext cx="5638800" cy="1447800"/>
          </a:xfrm>
        </p:spPr>
        <p:txBody>
          <a:bodyPr/>
          <a:lstStyle/>
          <a:p>
            <a:r>
              <a:rPr lang="en-US" sz="5400" b="1" dirty="0"/>
              <a:t>Changes in State</a:t>
            </a:r>
            <a:br>
              <a:rPr lang="en-US" sz="5400" b="1" dirty="0"/>
            </a:br>
            <a:r>
              <a:rPr lang="en-US" sz="3600" b="1" dirty="0"/>
              <a:t>[Phase Change]</a:t>
            </a:r>
          </a:p>
        </p:txBody>
      </p:sp>
      <p:sp>
        <p:nvSpPr>
          <p:cNvPr id="3" name="Content Placeholder 2"/>
          <p:cNvSpPr>
            <a:spLocks noGrp="1"/>
          </p:cNvSpPr>
          <p:nvPr>
            <p:ph idx="1"/>
          </p:nvPr>
        </p:nvSpPr>
        <p:spPr>
          <a:xfrm>
            <a:off x="228600" y="2438400"/>
            <a:ext cx="4267200" cy="2083941"/>
          </a:xfrm>
        </p:spPr>
        <p:txBody>
          <a:bodyPr/>
          <a:lstStyle/>
          <a:p>
            <a:pPr marL="109537" indent="0" algn="ctr">
              <a:buClr>
                <a:schemeClr val="tx2"/>
              </a:buClr>
              <a:buNone/>
            </a:pPr>
            <a:r>
              <a:rPr lang="en-US" sz="4000" dirty="0"/>
              <a:t>We will look at only four changes of state</a:t>
            </a:r>
          </a:p>
        </p:txBody>
      </p:sp>
    </p:spTree>
    <p:extLst>
      <p:ext uri="{BB962C8B-B14F-4D97-AF65-F5344CB8AC3E}">
        <p14:creationId xmlns:p14="http://schemas.microsoft.com/office/powerpoint/2010/main" val="28218564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fade">
                                      <p:cBhvr>
                                        <p:cTn id="12" dur="1000"/>
                                        <p:tgtEl>
                                          <p:spTgt spid="5126"/>
                                        </p:tgtEl>
                                      </p:cBhvr>
                                    </p:animEffect>
                                    <p:anim calcmode="lin" valueType="num">
                                      <p:cBhvr>
                                        <p:cTn id="13" dur="1000" fill="hold"/>
                                        <p:tgtEl>
                                          <p:spTgt spid="5126"/>
                                        </p:tgtEl>
                                        <p:attrNameLst>
                                          <p:attrName>ppt_x</p:attrName>
                                        </p:attrNameLst>
                                      </p:cBhvr>
                                      <p:tavLst>
                                        <p:tav tm="0">
                                          <p:val>
                                            <p:strVal val="#ppt_x"/>
                                          </p:val>
                                        </p:tav>
                                        <p:tav tm="100000">
                                          <p:val>
                                            <p:strVal val="#ppt_x"/>
                                          </p:val>
                                        </p:tav>
                                      </p:tavLst>
                                    </p:anim>
                                    <p:anim calcmode="lin" valueType="num">
                                      <p:cBhvr>
                                        <p:cTn id="14"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86945"/>
            <a:ext cx="7038975" cy="2051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15682" y="598716"/>
            <a:ext cx="8534400" cy="914400"/>
          </a:xfrm>
        </p:spPr>
        <p:txBody>
          <a:bodyPr/>
          <a:lstStyle/>
          <a:p>
            <a:r>
              <a:rPr lang="en-US" sz="4800" b="1" dirty="0"/>
              <a:t>Energy and Changes in State</a:t>
            </a:r>
          </a:p>
        </p:txBody>
      </p:sp>
      <p:sp>
        <p:nvSpPr>
          <p:cNvPr id="3" name="Content Placeholder 2"/>
          <p:cNvSpPr>
            <a:spLocks noGrp="1"/>
          </p:cNvSpPr>
          <p:nvPr>
            <p:ph idx="1"/>
          </p:nvPr>
        </p:nvSpPr>
        <p:spPr>
          <a:xfrm>
            <a:off x="119744" y="1665516"/>
            <a:ext cx="8850088" cy="2721432"/>
          </a:xfrm>
        </p:spPr>
        <p:txBody>
          <a:bodyPr/>
          <a:lstStyle/>
          <a:p>
            <a:pPr>
              <a:buClr>
                <a:schemeClr val="tx2"/>
              </a:buClr>
              <a:buFont typeface="Wingdings" panose="05000000000000000000" pitchFamily="2" charset="2"/>
              <a:buChar char="§"/>
            </a:pPr>
            <a:r>
              <a:rPr lang="en-US" dirty="0"/>
              <a:t>As described earlier, particles in liquids have more energy than particles in solids, and particles in gases have more energy than particles in liquids</a:t>
            </a:r>
          </a:p>
          <a:p>
            <a:pPr marL="109537" indent="0">
              <a:buClr>
                <a:schemeClr val="tx2"/>
              </a:buClr>
              <a:buNone/>
            </a:pPr>
            <a:endParaRPr lang="en-US" sz="1600" dirty="0"/>
          </a:p>
          <a:p>
            <a:pPr>
              <a:buClr>
                <a:schemeClr val="tx2"/>
              </a:buClr>
              <a:buFont typeface="Wingdings" panose="05000000000000000000" pitchFamily="2" charset="2"/>
              <a:buChar char="§"/>
            </a:pPr>
            <a:r>
              <a:rPr lang="en-US" dirty="0"/>
              <a:t>Therefore, to change a substance from one state</a:t>
            </a:r>
            <a:br>
              <a:rPr lang="en-US" dirty="0"/>
            </a:br>
            <a:r>
              <a:rPr lang="en-US" dirty="0"/>
              <a:t>to another, you must add or remove energy</a:t>
            </a:r>
          </a:p>
        </p:txBody>
      </p:sp>
    </p:spTree>
    <p:extLst>
      <p:ext uri="{BB962C8B-B14F-4D97-AF65-F5344CB8AC3E}">
        <p14:creationId xmlns:p14="http://schemas.microsoft.com/office/powerpoint/2010/main" val="12277425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200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572000" y="511627"/>
            <a:ext cx="2879271" cy="1447800"/>
            <a:chOff x="5486400" y="685800"/>
            <a:chExt cx="2628900" cy="123825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685800"/>
              <a:ext cx="26289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6553200" y="1447800"/>
              <a:ext cx="5334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533400" y="740227"/>
            <a:ext cx="4038600" cy="990600"/>
          </a:xfrm>
        </p:spPr>
        <p:txBody>
          <a:bodyPr/>
          <a:lstStyle/>
          <a:p>
            <a:r>
              <a:rPr lang="en-US" b="1" dirty="0"/>
              <a:t>Melting: </a:t>
            </a:r>
            <a:br>
              <a:rPr lang="en-US" b="1" dirty="0"/>
            </a:br>
            <a:r>
              <a:rPr lang="en-US" b="1" dirty="0"/>
              <a:t>Solid to Liquid</a:t>
            </a:r>
          </a:p>
        </p:txBody>
      </p:sp>
      <p:sp>
        <p:nvSpPr>
          <p:cNvPr id="3" name="Content Placeholder 2"/>
          <p:cNvSpPr>
            <a:spLocks noGrp="1"/>
          </p:cNvSpPr>
          <p:nvPr>
            <p:ph idx="1"/>
          </p:nvPr>
        </p:nvSpPr>
        <p:spPr>
          <a:xfrm>
            <a:off x="228600" y="2022682"/>
            <a:ext cx="8229600" cy="4528840"/>
          </a:xfrm>
        </p:spPr>
        <p:txBody>
          <a:bodyPr/>
          <a:lstStyle/>
          <a:p>
            <a:pPr>
              <a:buClr>
                <a:schemeClr val="tx2"/>
              </a:buClr>
              <a:buFont typeface="Wingdings" panose="05000000000000000000" pitchFamily="2" charset="2"/>
              <a:buChar char="§"/>
            </a:pPr>
            <a:r>
              <a:rPr lang="en-US" dirty="0"/>
              <a:t>Adding energy to a solid increases the temperature of the solid. As the temperature increases, the particles of the solid move faster.</a:t>
            </a:r>
          </a:p>
          <a:p>
            <a:pPr marL="109537" indent="0">
              <a:buClr>
                <a:schemeClr val="tx2"/>
              </a:buClr>
              <a:buNone/>
            </a:pPr>
            <a:endParaRPr lang="en-US" sz="1200" dirty="0"/>
          </a:p>
          <a:p>
            <a:pPr>
              <a:buClr>
                <a:schemeClr val="tx2"/>
              </a:buClr>
              <a:buFont typeface="Wingdings" panose="05000000000000000000" pitchFamily="2" charset="2"/>
              <a:buChar char="§"/>
            </a:pPr>
            <a:r>
              <a:rPr lang="en-US" dirty="0"/>
              <a:t>When a certain temperature is reached, the solid will melt.</a:t>
            </a:r>
          </a:p>
          <a:p>
            <a:pPr marL="109537" indent="0">
              <a:buClr>
                <a:schemeClr val="tx2"/>
              </a:buClr>
              <a:buNone/>
            </a:pPr>
            <a:endParaRPr lang="en-US" sz="1200" dirty="0"/>
          </a:p>
          <a:p>
            <a:pPr>
              <a:buClr>
                <a:schemeClr val="tx2"/>
              </a:buClr>
              <a:buFont typeface="Wingdings" panose="05000000000000000000" pitchFamily="2" charset="2"/>
              <a:buChar char="§"/>
            </a:pPr>
            <a:r>
              <a:rPr lang="en-US" dirty="0"/>
              <a:t>The temperature at which a substance changes from a solid to a liquid is the melting point of the substance. Which type of property is melting point?</a:t>
            </a:r>
          </a:p>
        </p:txBody>
      </p:sp>
      <p:sp>
        <p:nvSpPr>
          <p:cNvPr id="4" name="TextBox 3"/>
          <p:cNvSpPr txBox="1"/>
          <p:nvPr/>
        </p:nvSpPr>
        <p:spPr>
          <a:xfrm>
            <a:off x="1621966" y="6057199"/>
            <a:ext cx="4876800" cy="461665"/>
          </a:xfrm>
          <a:prstGeom prst="rect">
            <a:avLst/>
          </a:prstGeom>
          <a:noFill/>
        </p:spPr>
        <p:txBody>
          <a:bodyPr wrap="square" rtlCol="0">
            <a:spAutoFit/>
          </a:bodyPr>
          <a:lstStyle/>
          <a:p>
            <a:pPr algn="ctr"/>
            <a:r>
              <a:rPr lang="en-US" sz="2400" b="1" dirty="0">
                <a:latin typeface="+mn-lt"/>
              </a:rPr>
              <a:t>Physical Property of Matter</a:t>
            </a:r>
          </a:p>
        </p:txBody>
      </p:sp>
    </p:spTree>
    <p:extLst>
      <p:ext uri="{BB962C8B-B14F-4D97-AF65-F5344CB8AC3E}">
        <p14:creationId xmlns:p14="http://schemas.microsoft.com/office/powerpoint/2010/main" val="9886276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3962400" cy="838200"/>
          </a:xfrm>
        </p:spPr>
        <p:txBody>
          <a:bodyPr/>
          <a:lstStyle/>
          <a:p>
            <a:r>
              <a:rPr lang="en-US" b="1" dirty="0"/>
              <a:t>Freezing: </a:t>
            </a:r>
            <a:br>
              <a:rPr lang="en-US" b="1" dirty="0"/>
            </a:br>
            <a:r>
              <a:rPr lang="en-US" b="1" dirty="0"/>
              <a:t>Liquid to Solid</a:t>
            </a:r>
          </a:p>
        </p:txBody>
      </p:sp>
      <p:sp>
        <p:nvSpPr>
          <p:cNvPr id="3" name="Content Placeholder 2"/>
          <p:cNvSpPr>
            <a:spLocks noGrp="1"/>
          </p:cNvSpPr>
          <p:nvPr>
            <p:ph idx="1"/>
          </p:nvPr>
        </p:nvSpPr>
        <p:spPr>
          <a:xfrm>
            <a:off x="457200" y="2362200"/>
            <a:ext cx="8229600" cy="4267200"/>
          </a:xfrm>
        </p:spPr>
        <p:txBody>
          <a:bodyPr/>
          <a:lstStyle/>
          <a:p>
            <a:pPr>
              <a:buClr>
                <a:schemeClr val="tx2"/>
              </a:buClr>
              <a:buFont typeface="Wingdings" panose="05000000000000000000" pitchFamily="2" charset="2"/>
              <a:buChar char="§"/>
            </a:pPr>
            <a:r>
              <a:rPr lang="en-US" dirty="0"/>
              <a:t>Removing energy from a liquid (decreasing temperature) will cause the particles to slow down and begin locking into place </a:t>
            </a:r>
          </a:p>
          <a:p>
            <a:pPr marL="109537" indent="0">
              <a:buClr>
                <a:schemeClr val="tx2"/>
              </a:buClr>
              <a:buNone/>
            </a:pPr>
            <a:endParaRPr lang="en-US" dirty="0"/>
          </a:p>
          <a:p>
            <a:pPr>
              <a:buClr>
                <a:schemeClr val="tx2"/>
              </a:buClr>
              <a:buFont typeface="Wingdings" panose="05000000000000000000" pitchFamily="2" charset="2"/>
              <a:buChar char="§"/>
            </a:pPr>
            <a:r>
              <a:rPr lang="en-US" dirty="0"/>
              <a:t>When a certain temperature is reached, the liquid will freeze. Freezing is the reverse of melting; thus, freezing and melting occur at the same temperature (one adds energy and one removes energy)</a:t>
            </a:r>
          </a:p>
        </p:txBody>
      </p:sp>
      <p:grpSp>
        <p:nvGrpSpPr>
          <p:cNvPr id="6" name="Group 5"/>
          <p:cNvGrpSpPr/>
          <p:nvPr/>
        </p:nvGrpSpPr>
        <p:grpSpPr>
          <a:xfrm>
            <a:off x="4724400" y="685800"/>
            <a:ext cx="3200400" cy="1524000"/>
            <a:chOff x="4876800" y="838200"/>
            <a:chExt cx="2800350" cy="118110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838200"/>
              <a:ext cx="28003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943600" y="1524000"/>
              <a:ext cx="685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83040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5105400" cy="838200"/>
          </a:xfrm>
        </p:spPr>
        <p:txBody>
          <a:bodyPr/>
          <a:lstStyle/>
          <a:p>
            <a:r>
              <a:rPr lang="en-US" b="1" dirty="0"/>
              <a:t>Boiling/Evaporating:</a:t>
            </a:r>
            <a:br>
              <a:rPr lang="en-US" b="1" dirty="0"/>
            </a:br>
            <a:r>
              <a:rPr lang="en-US" b="1" dirty="0"/>
              <a:t>Liquid to Gas</a:t>
            </a:r>
          </a:p>
        </p:txBody>
      </p:sp>
      <p:sp>
        <p:nvSpPr>
          <p:cNvPr id="3" name="Content Placeholder 2"/>
          <p:cNvSpPr>
            <a:spLocks noGrp="1"/>
          </p:cNvSpPr>
          <p:nvPr>
            <p:ph idx="1"/>
          </p:nvPr>
        </p:nvSpPr>
        <p:spPr>
          <a:xfrm>
            <a:off x="457200" y="2895600"/>
            <a:ext cx="8229600" cy="2971800"/>
          </a:xfrm>
        </p:spPr>
        <p:txBody>
          <a:bodyPr/>
          <a:lstStyle/>
          <a:p>
            <a:pPr>
              <a:buClr>
                <a:schemeClr val="tx2"/>
              </a:buClr>
              <a:buFont typeface="Wingdings" panose="05000000000000000000" pitchFamily="2" charset="2"/>
              <a:buChar char="§"/>
            </a:pPr>
            <a:r>
              <a:rPr lang="en-US" dirty="0"/>
              <a:t>As energy is added to a liquid (increasing temperature), particles throughout the liquid move faster</a:t>
            </a:r>
          </a:p>
          <a:p>
            <a:pPr>
              <a:buClr>
                <a:schemeClr val="tx2"/>
              </a:buClr>
              <a:buFont typeface="Wingdings" panose="05000000000000000000" pitchFamily="2" charset="2"/>
              <a:buChar char="§"/>
            </a:pPr>
            <a:endParaRPr lang="en-US" dirty="0"/>
          </a:p>
          <a:p>
            <a:pPr>
              <a:buClr>
                <a:schemeClr val="tx2"/>
              </a:buClr>
              <a:buFont typeface="Wingdings" panose="05000000000000000000" pitchFamily="2" charset="2"/>
              <a:buChar char="§"/>
            </a:pPr>
            <a:r>
              <a:rPr lang="en-US" dirty="0"/>
              <a:t>When particles move fast enough to break away from other particles, they evaporate and become a gas</a:t>
            </a:r>
          </a:p>
        </p:txBody>
      </p:sp>
      <p:grpSp>
        <p:nvGrpSpPr>
          <p:cNvPr id="6" name="Group 5"/>
          <p:cNvGrpSpPr/>
          <p:nvPr/>
        </p:nvGrpSpPr>
        <p:grpSpPr>
          <a:xfrm>
            <a:off x="5334000" y="533400"/>
            <a:ext cx="3276600" cy="2136321"/>
            <a:chOff x="5638800" y="838200"/>
            <a:chExt cx="2781300" cy="180975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838200"/>
              <a:ext cx="27813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6629400" y="2057400"/>
              <a:ext cx="8382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236830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1171575"/>
            <a:ext cx="4038600" cy="838200"/>
          </a:xfrm>
        </p:spPr>
        <p:txBody>
          <a:bodyPr/>
          <a:lstStyle/>
          <a:p>
            <a:r>
              <a:rPr lang="en-US" b="1" dirty="0"/>
              <a:t>Condensing:</a:t>
            </a:r>
            <a:br>
              <a:rPr lang="en-US" b="1" dirty="0"/>
            </a:br>
            <a:r>
              <a:rPr lang="en-US" b="1" dirty="0"/>
              <a:t>Gas to Liquid</a:t>
            </a:r>
          </a:p>
        </p:txBody>
      </p:sp>
      <p:sp>
        <p:nvSpPr>
          <p:cNvPr id="3" name="Content Placeholder 2"/>
          <p:cNvSpPr>
            <a:spLocks noGrp="1"/>
          </p:cNvSpPr>
          <p:nvPr>
            <p:ph idx="1"/>
          </p:nvPr>
        </p:nvSpPr>
        <p:spPr>
          <a:xfrm>
            <a:off x="381000" y="2743200"/>
            <a:ext cx="8229600" cy="3733800"/>
          </a:xfrm>
        </p:spPr>
        <p:txBody>
          <a:bodyPr/>
          <a:lstStyle/>
          <a:p>
            <a:pPr>
              <a:buClr>
                <a:schemeClr val="tx2"/>
              </a:buClr>
              <a:buFont typeface="Wingdings" panose="05000000000000000000" pitchFamily="2" charset="2"/>
              <a:buChar char="§"/>
            </a:pPr>
            <a:r>
              <a:rPr lang="en-US" dirty="0"/>
              <a:t>Condensation is the change of state from a </a:t>
            </a:r>
            <a:br>
              <a:rPr lang="en-US" dirty="0"/>
            </a:br>
            <a:r>
              <a:rPr lang="en-US" dirty="0"/>
              <a:t>gas to a liquid</a:t>
            </a:r>
          </a:p>
          <a:p>
            <a:pPr marL="109537" indent="0">
              <a:buClr>
                <a:schemeClr val="tx2"/>
              </a:buClr>
              <a:buNone/>
            </a:pPr>
            <a:endParaRPr lang="en-US" sz="1400" dirty="0"/>
          </a:p>
          <a:p>
            <a:pPr>
              <a:buClr>
                <a:schemeClr val="tx2"/>
              </a:buClr>
              <a:buFont typeface="Wingdings" panose="05000000000000000000" pitchFamily="2" charset="2"/>
              <a:buChar char="§"/>
            </a:pPr>
            <a:r>
              <a:rPr lang="en-US" dirty="0"/>
              <a:t>Removing energy (decreasing temperature) </a:t>
            </a:r>
            <a:br>
              <a:rPr lang="en-US" dirty="0"/>
            </a:br>
            <a:r>
              <a:rPr lang="en-US" dirty="0"/>
              <a:t>from a gas will cause the particles to slow down  </a:t>
            </a:r>
          </a:p>
          <a:p>
            <a:pPr marL="109537" indent="0">
              <a:buClr>
                <a:schemeClr val="tx2"/>
              </a:buClr>
              <a:buNone/>
            </a:pPr>
            <a:endParaRPr lang="en-US" sz="1400" dirty="0"/>
          </a:p>
          <a:p>
            <a:pPr>
              <a:buClr>
                <a:schemeClr val="tx2"/>
              </a:buClr>
              <a:buFont typeface="Wingdings" panose="05000000000000000000" pitchFamily="2" charset="2"/>
              <a:buChar char="§"/>
            </a:pPr>
            <a:r>
              <a:rPr lang="en-US" dirty="0"/>
              <a:t>When the attraction between the particles overcomes their motion, the particles clump together to form condensation</a:t>
            </a:r>
          </a:p>
        </p:txBody>
      </p:sp>
      <p:grpSp>
        <p:nvGrpSpPr>
          <p:cNvPr id="6" name="Group 5"/>
          <p:cNvGrpSpPr/>
          <p:nvPr/>
        </p:nvGrpSpPr>
        <p:grpSpPr>
          <a:xfrm>
            <a:off x="4343400" y="446312"/>
            <a:ext cx="3200400" cy="2286000"/>
            <a:chOff x="4343400" y="838200"/>
            <a:chExt cx="2628900" cy="180975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38200"/>
              <a:ext cx="26289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334000" y="1981200"/>
              <a:ext cx="685800" cy="0"/>
            </a:xfrm>
            <a:prstGeom prst="straightConnector1">
              <a:avLst/>
            </a:prstGeom>
            <a:ln w="889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498728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5682" y="762000"/>
            <a:ext cx="8534400" cy="17526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sz="3200" b="1" dirty="0">
                <a:solidFill>
                  <a:srgbClr val="424456"/>
                </a:solidFill>
              </a:rPr>
              <a:t>On your notes identify which box represents a solid, liquid, and gas. Then, identify what both arrows represent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90800"/>
            <a:ext cx="6392526"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8157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75" y="1981200"/>
            <a:ext cx="806767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15682" y="762000"/>
            <a:ext cx="8534400" cy="9144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r>
              <a:rPr lang="en-US" sz="4800" b="1" dirty="0"/>
              <a:t>Energy and Changes in State</a:t>
            </a:r>
          </a:p>
        </p:txBody>
      </p:sp>
    </p:spTree>
    <p:extLst>
      <p:ext uri="{BB962C8B-B14F-4D97-AF65-F5344CB8AC3E}">
        <p14:creationId xmlns:p14="http://schemas.microsoft.com/office/powerpoint/2010/main" val="16459083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iki.fis-ski.com/images/Phase_transi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382584"/>
            <a:ext cx="5420056" cy="51596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28600" y="609600"/>
            <a:ext cx="4495800" cy="33528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b="1" dirty="0"/>
              <a:t>Adding Energy can also be viewed as adding or removing heat (form of energy)</a:t>
            </a:r>
          </a:p>
        </p:txBody>
      </p:sp>
    </p:spTree>
    <p:extLst>
      <p:ext uri="{BB962C8B-B14F-4D97-AF65-F5344CB8AC3E}">
        <p14:creationId xmlns:p14="http://schemas.microsoft.com/office/powerpoint/2010/main" val="29835365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4495800" cy="3810000"/>
          </a:xfrm>
        </p:spPr>
        <p:txBody>
          <a:bodyPr/>
          <a:lstStyle/>
          <a:p>
            <a:pPr algn="ctr"/>
            <a:r>
              <a:rPr lang="en-US" sz="3600" dirty="0"/>
              <a:t>Use the Particle Movement in the States of Matter Notes to record important information during the lesson.</a:t>
            </a:r>
          </a:p>
        </p:txBody>
      </p:sp>
      <p:graphicFrame>
        <p:nvGraphicFramePr>
          <p:cNvPr id="3" name="Object 2"/>
          <p:cNvGraphicFramePr>
            <a:graphicFrameLocks noChangeAspect="1"/>
          </p:cNvGraphicFramePr>
          <p:nvPr>
            <p:extLst>
              <p:ext uri="{D42A27DB-BD31-4B8C-83A1-F6EECF244321}">
                <p14:modId xmlns:p14="http://schemas.microsoft.com/office/powerpoint/2010/main" val="3303765362"/>
              </p:ext>
            </p:extLst>
          </p:nvPr>
        </p:nvGraphicFramePr>
        <p:xfrm>
          <a:off x="4724400" y="990600"/>
          <a:ext cx="4003964" cy="5181600"/>
        </p:xfrm>
        <a:graphic>
          <a:graphicData uri="http://schemas.openxmlformats.org/presentationml/2006/ole">
            <mc:AlternateContent xmlns:mc="http://schemas.openxmlformats.org/markup-compatibility/2006">
              <mc:Choice xmlns:v="urn:schemas-microsoft-com:vml" Requires="v">
                <p:oleObj spid="_x0000_s1038"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724400" y="990600"/>
                        <a:ext cx="4003964" cy="51816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8771523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1284518"/>
          </a:xfrm>
        </p:spPr>
        <p:txBody>
          <a:bodyPr/>
          <a:lstStyle/>
          <a:p>
            <a:pPr algn="ctr"/>
            <a:r>
              <a:rPr lang="en-US" sz="3400" b="1" dirty="0"/>
              <a:t>Relationship between Energy, Temperature, and Particle Movement</a:t>
            </a:r>
          </a:p>
        </p:txBody>
      </p:sp>
      <p:sp>
        <p:nvSpPr>
          <p:cNvPr id="3" name="Content Placeholder 2"/>
          <p:cNvSpPr>
            <a:spLocks noGrp="1"/>
          </p:cNvSpPr>
          <p:nvPr>
            <p:ph idx="1"/>
          </p:nvPr>
        </p:nvSpPr>
        <p:spPr>
          <a:xfrm>
            <a:off x="304800" y="2133600"/>
            <a:ext cx="8382000" cy="3962400"/>
          </a:xfrm>
        </p:spPr>
        <p:txBody>
          <a:bodyPr/>
          <a:lstStyle/>
          <a:p>
            <a:pPr>
              <a:buClr>
                <a:schemeClr val="tx2"/>
              </a:buClr>
              <a:buFont typeface="Wingdings" panose="05000000000000000000" pitchFamily="2" charset="2"/>
              <a:buChar char="§"/>
            </a:pPr>
            <a:r>
              <a:rPr lang="en-US" dirty="0"/>
              <a:t>When most substances lose or gain energy, one of two things happens to the substance: its temperature changes or its state changes.</a:t>
            </a:r>
          </a:p>
          <a:p>
            <a:pPr marL="109537" indent="0">
              <a:buClr>
                <a:schemeClr val="tx2"/>
              </a:buClr>
              <a:buNone/>
            </a:pPr>
            <a:endParaRPr lang="en-US" sz="1600" dirty="0"/>
          </a:p>
          <a:p>
            <a:pPr>
              <a:buClr>
                <a:schemeClr val="tx2"/>
              </a:buClr>
              <a:buFont typeface="Wingdings" panose="05000000000000000000" pitchFamily="2" charset="2"/>
              <a:buChar char="§"/>
            </a:pPr>
            <a:r>
              <a:rPr lang="en-US" dirty="0"/>
              <a:t>The temperature of a substance is related to the speed of the substance’s particles.</a:t>
            </a:r>
          </a:p>
          <a:p>
            <a:pPr marL="109537" indent="0">
              <a:buClr>
                <a:schemeClr val="tx2"/>
              </a:buClr>
              <a:buNone/>
            </a:pPr>
            <a:endParaRPr lang="en-US" sz="1600" dirty="0"/>
          </a:p>
          <a:p>
            <a:pPr>
              <a:buClr>
                <a:schemeClr val="tx2"/>
              </a:buClr>
              <a:buFont typeface="Wingdings" panose="05000000000000000000" pitchFamily="2" charset="2"/>
              <a:buChar char="§"/>
            </a:pPr>
            <a:r>
              <a:rPr lang="en-US" dirty="0"/>
              <a:t>So, when the temperature of a substance changes, the speed of the particles also changes.</a:t>
            </a:r>
          </a:p>
        </p:txBody>
      </p:sp>
    </p:spTree>
    <p:extLst>
      <p:ext uri="{BB962C8B-B14F-4D97-AF65-F5344CB8AC3E}">
        <p14:creationId xmlns:p14="http://schemas.microsoft.com/office/powerpoint/2010/main" val="10573957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41831" y="685800"/>
            <a:ext cx="8458200" cy="116477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sz="3400" b="1" dirty="0"/>
              <a:t>Relationship between Energy, Temperature, and Particle Movement</a:t>
            </a:r>
          </a:p>
        </p:txBody>
      </p:sp>
      <p:pic>
        <p:nvPicPr>
          <p:cNvPr id="4" name="Picture 2" descr="http://www.physicsclassroom.com/Class/thermalP/u18l2a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797013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484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esu7.org/~leiweb/Staff/DSchmidt/Chemistry/Internet/States_of_Matter/phas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353717" cy="426039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341831" y="685800"/>
            <a:ext cx="8458200" cy="116477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sz="3400" b="1" dirty="0"/>
              <a:t>Relationship between Energy, Temperature, and Particle Movement</a:t>
            </a:r>
          </a:p>
        </p:txBody>
      </p:sp>
    </p:spTree>
    <p:extLst>
      <p:ext uri="{BB962C8B-B14F-4D97-AF65-F5344CB8AC3E}">
        <p14:creationId xmlns:p14="http://schemas.microsoft.com/office/powerpoint/2010/main" val="19769067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876800"/>
          </a:xfrm>
        </p:spPr>
        <p:txBody>
          <a:bodyPr/>
          <a:lstStyle/>
          <a:p>
            <a:pPr algn="ctr"/>
            <a:r>
              <a:rPr lang="en-US" dirty="0"/>
              <a:t>Simulation of the movement of particles in solids, liquids, and gases when heat is added:</a:t>
            </a:r>
            <a:br>
              <a:rPr lang="en-US" dirty="0"/>
            </a:br>
            <a:br>
              <a:rPr lang="en-US" dirty="0"/>
            </a:br>
            <a:r>
              <a:rPr lang="en-US" sz="3200" dirty="0">
                <a:hlinkClick r:id="rId3"/>
              </a:rPr>
              <a:t>http://www.bgfl.org/bgfl/custom/resources_ftp/client_ftp/ks3/science/changing_matter/changingmatter.swf</a:t>
            </a:r>
            <a:r>
              <a:rPr lang="en-US" sz="3200" dirty="0"/>
              <a:t> </a:t>
            </a:r>
          </a:p>
        </p:txBody>
      </p:sp>
    </p:spTree>
    <p:extLst>
      <p:ext uri="{BB962C8B-B14F-4D97-AF65-F5344CB8AC3E}">
        <p14:creationId xmlns:p14="http://schemas.microsoft.com/office/powerpoint/2010/main" val="27069804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82000" cy="1752600"/>
          </a:xfrm>
        </p:spPr>
        <p:txBody>
          <a:bodyPr/>
          <a:lstStyle/>
          <a:p>
            <a:pPr algn="ctr"/>
            <a:r>
              <a:rPr lang="en-US" b="1" dirty="0"/>
              <a:t>Let’s see the Effects </a:t>
            </a:r>
            <a:br>
              <a:rPr lang="en-US" b="1" dirty="0"/>
            </a:br>
            <a:r>
              <a:rPr lang="en-US" b="1" dirty="0"/>
              <a:t>of Temperature and </a:t>
            </a:r>
            <a:br>
              <a:rPr lang="en-US" b="1" dirty="0"/>
            </a:br>
            <a:r>
              <a:rPr lang="en-US" b="1" dirty="0"/>
              <a:t>Particle Movement</a:t>
            </a:r>
          </a:p>
        </p:txBody>
      </p:sp>
      <p:sp>
        <p:nvSpPr>
          <p:cNvPr id="3" name="Content Placeholder 2"/>
          <p:cNvSpPr>
            <a:spLocks noGrp="1"/>
          </p:cNvSpPr>
          <p:nvPr>
            <p:ph idx="1"/>
          </p:nvPr>
        </p:nvSpPr>
        <p:spPr>
          <a:xfrm>
            <a:off x="304800" y="2895600"/>
            <a:ext cx="8610600" cy="2895600"/>
          </a:xfrm>
        </p:spPr>
        <p:txBody>
          <a:bodyPr/>
          <a:lstStyle/>
          <a:p>
            <a:pPr marL="109537" indent="0" algn="ctr">
              <a:buClr>
                <a:schemeClr val="tx2"/>
              </a:buClr>
              <a:buNone/>
            </a:pPr>
            <a:r>
              <a:rPr lang="en-US" sz="3200" dirty="0"/>
              <a:t>As particles in matter move faster, they </a:t>
            </a:r>
            <a:br>
              <a:rPr lang="en-US" sz="3200" dirty="0"/>
            </a:br>
            <a:r>
              <a:rPr lang="en-US" sz="3200" dirty="0"/>
              <a:t>push out with greater force and can cause matter to expand</a:t>
            </a:r>
          </a:p>
          <a:p>
            <a:pPr marL="109537" indent="0" algn="ctr">
              <a:buClr>
                <a:schemeClr val="tx2"/>
              </a:buClr>
              <a:buNone/>
            </a:pPr>
            <a:endParaRPr lang="en-US" dirty="0"/>
          </a:p>
          <a:p>
            <a:pPr marL="109537" indent="0" algn="ctr">
              <a:buClr>
                <a:schemeClr val="tx2"/>
              </a:buClr>
              <a:buNone/>
            </a:pPr>
            <a:r>
              <a:rPr lang="en-US" dirty="0">
                <a:hlinkClick r:id="rId3"/>
              </a:rPr>
              <a:t>http://www.middleschoolchemistry.com/multimedia/chapter1/lesson4#heating_cooling_metal_ball</a:t>
            </a:r>
            <a:r>
              <a:rPr lang="en-US" dirty="0"/>
              <a:t> </a:t>
            </a:r>
          </a:p>
        </p:txBody>
      </p:sp>
    </p:spTree>
    <p:extLst>
      <p:ext uri="{BB962C8B-B14F-4D97-AF65-F5344CB8AC3E}">
        <p14:creationId xmlns:p14="http://schemas.microsoft.com/office/powerpoint/2010/main" val="6913751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2" y="1828800"/>
            <a:ext cx="8229600" cy="4267200"/>
          </a:xfrm>
        </p:spPr>
        <p:txBody>
          <a:bodyPr/>
          <a:lstStyle/>
          <a:p>
            <a:pPr algn="ctr"/>
            <a:r>
              <a:rPr lang="en-US" sz="6600" dirty="0"/>
              <a:t>Modeling Particle Movement in Phase Change Activity</a:t>
            </a:r>
          </a:p>
        </p:txBody>
      </p:sp>
      <p:sp>
        <p:nvSpPr>
          <p:cNvPr id="4" name="Title 1"/>
          <p:cNvSpPr txBox="1">
            <a:spLocks/>
          </p:cNvSpPr>
          <p:nvPr/>
        </p:nvSpPr>
        <p:spPr>
          <a:xfrm>
            <a:off x="315682" y="914400"/>
            <a:ext cx="8534400" cy="914400"/>
          </a:xfrm>
          <a:prstGeom prst="rect">
            <a:avLst/>
          </a:prstGeom>
        </p:spPr>
        <p:txBody>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a:lstStyle>
          <a:p>
            <a:pPr algn="ctr"/>
            <a:r>
              <a:rPr lang="en-US" sz="4800" b="1" dirty="0"/>
              <a:t>Distributed Summarizing:</a:t>
            </a:r>
          </a:p>
        </p:txBody>
      </p:sp>
    </p:spTree>
    <p:extLst>
      <p:ext uri="{BB962C8B-B14F-4D97-AF65-F5344CB8AC3E}">
        <p14:creationId xmlns:p14="http://schemas.microsoft.com/office/powerpoint/2010/main" val="22498569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sz="4800" dirty="0"/>
              <a:t>Summarizing Strategy:</a:t>
            </a:r>
          </a:p>
        </p:txBody>
      </p:sp>
      <p:sp>
        <p:nvSpPr>
          <p:cNvPr id="3" name="Content Placeholder 2"/>
          <p:cNvSpPr>
            <a:spLocks noGrp="1"/>
          </p:cNvSpPr>
          <p:nvPr>
            <p:ph idx="1"/>
          </p:nvPr>
        </p:nvSpPr>
        <p:spPr>
          <a:xfrm>
            <a:off x="457200" y="1589312"/>
            <a:ext cx="8229600" cy="1676400"/>
          </a:xfrm>
        </p:spPr>
        <p:txBody>
          <a:bodyPr/>
          <a:lstStyle/>
          <a:p>
            <a:pPr marL="109537" indent="0" algn="ctr">
              <a:buNone/>
            </a:pPr>
            <a:r>
              <a:rPr lang="en-US" sz="5400" dirty="0"/>
              <a:t>Balloon Flux</a:t>
            </a:r>
            <a:br>
              <a:rPr lang="en-US" sz="5400" dirty="0"/>
            </a:br>
            <a:r>
              <a:rPr lang="en-US" sz="5400" dirty="0"/>
              <a:t>Constructed Response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581400"/>
            <a:ext cx="7467600" cy="2846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1902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472" y="457200"/>
            <a:ext cx="3422732" cy="1200329"/>
          </a:xfrm>
          <a:prstGeom prst="rect">
            <a:avLst/>
          </a:prstGeom>
          <a:noFill/>
        </p:spPr>
        <p:txBody>
          <a:bodyPr wrap="none">
            <a:spAutoFit/>
          </a:bodyPr>
          <a:lstStyle/>
          <a:p>
            <a:pPr algn="ctr" fontAlgn="auto">
              <a:spcBef>
                <a:spcPts val="0"/>
              </a:spcBef>
              <a:spcAft>
                <a:spcPts val="0"/>
              </a:spcAft>
              <a:defRPr/>
            </a:pPr>
            <a:r>
              <a:rPr lang="en-US" sz="7200" b="1" dirty="0">
                <a:ln w="12700">
                  <a:solidFill>
                    <a:schemeClr val="tx2">
                      <a:satMod val="155000"/>
                    </a:schemeClr>
                  </a:solidFill>
                  <a:prstDash val="solid"/>
                </a:ln>
                <a:solidFill>
                  <a:schemeClr val="accent6">
                    <a:lumMod val="75000"/>
                  </a:schemeClr>
                </a:solidFill>
                <a:effectLst>
                  <a:outerShdw blurRad="41275" dist="20320" dir="1800000" algn="tl" rotWithShape="0">
                    <a:srgbClr val="000000">
                      <a:alpha val="40000"/>
                    </a:srgbClr>
                  </a:outerShdw>
                </a:effectLst>
                <a:latin typeface="+mn-lt"/>
              </a:rPr>
              <a:t>Matter</a:t>
            </a:r>
          </a:p>
        </p:txBody>
      </p:sp>
      <p:sp>
        <p:nvSpPr>
          <p:cNvPr id="4" name="Content Placeholder 3"/>
          <p:cNvSpPr>
            <a:spLocks noGrp="1"/>
          </p:cNvSpPr>
          <p:nvPr>
            <p:ph idx="1"/>
          </p:nvPr>
        </p:nvSpPr>
        <p:spPr>
          <a:xfrm>
            <a:off x="457200" y="1657529"/>
            <a:ext cx="8229600" cy="4667071"/>
          </a:xfrm>
        </p:spPr>
        <p:txBody>
          <a:bodyPr/>
          <a:lstStyle/>
          <a:p>
            <a:pPr>
              <a:buClr>
                <a:schemeClr val="tx2"/>
              </a:buClr>
              <a:buFont typeface="Wingdings" panose="05000000000000000000" pitchFamily="2" charset="2"/>
              <a:buChar char="§"/>
            </a:pPr>
            <a:r>
              <a:rPr lang="en-US" sz="3200" dirty="0"/>
              <a:t>Atoms and molecules in matter are always in motion and are always bumping into one another.</a:t>
            </a:r>
          </a:p>
          <a:p>
            <a:pPr>
              <a:buClr>
                <a:schemeClr val="tx2"/>
              </a:buClr>
              <a:buFont typeface="Wingdings" panose="05000000000000000000" pitchFamily="2" charset="2"/>
              <a:buChar char="§"/>
            </a:pPr>
            <a:r>
              <a:rPr lang="en-US" sz="3200" dirty="0"/>
              <a:t>The speed and attraction of particles determines the state of matter.</a:t>
            </a:r>
          </a:p>
          <a:p>
            <a:pPr>
              <a:buClr>
                <a:schemeClr val="tx2"/>
              </a:buClr>
              <a:buFont typeface="Wingdings" panose="05000000000000000000" pitchFamily="2" charset="2"/>
              <a:buChar char="§"/>
            </a:pPr>
            <a:r>
              <a:rPr lang="en-US" sz="3200" dirty="0"/>
              <a:t>There are 3 familiar states of matter: solid, liquid, and gas</a:t>
            </a:r>
          </a:p>
          <a:p>
            <a:pPr>
              <a:buClr>
                <a:schemeClr val="tx2"/>
              </a:buClr>
              <a:buFont typeface="Wingdings" panose="05000000000000000000" pitchFamily="2" charset="2"/>
              <a:buChar char="§"/>
            </a:pPr>
            <a:r>
              <a:rPr lang="en-US" sz="3200" dirty="0"/>
              <a:t>A fourth state of matter called plasma  only occurs at very high temperatures</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534400" cy="5486400"/>
          </a:xfrm>
        </p:spPr>
        <p:txBody>
          <a:bodyPr/>
          <a:lstStyle/>
          <a:p>
            <a:pPr marL="109537" indent="0" algn="ctr">
              <a:buNone/>
            </a:pPr>
            <a:r>
              <a:rPr lang="en-US" sz="3400" dirty="0"/>
              <a:t>Imagine dropping a marble into a bottle. </a:t>
            </a:r>
          </a:p>
          <a:p>
            <a:pPr marL="109537" indent="0" algn="ctr">
              <a:buNone/>
            </a:pPr>
            <a:endParaRPr lang="en-US" dirty="0"/>
          </a:p>
          <a:p>
            <a:pPr marL="109537" indent="0" algn="ctr">
              <a:buNone/>
            </a:pPr>
            <a:r>
              <a:rPr lang="en-US" sz="3400" dirty="0"/>
              <a:t>Would anything happen to the shape or size of the marble? </a:t>
            </a:r>
          </a:p>
          <a:p>
            <a:pPr marL="109537" indent="0" algn="ctr">
              <a:buNone/>
            </a:pPr>
            <a:endParaRPr lang="en-US" dirty="0"/>
          </a:p>
          <a:p>
            <a:pPr marL="109537" indent="0" algn="ctr">
              <a:buNone/>
            </a:pPr>
            <a:r>
              <a:rPr lang="en-US" sz="3400" dirty="0"/>
              <a:t>Would the shape or size of the marble change if you put it in a larger bottle?</a:t>
            </a:r>
          </a:p>
          <a:p>
            <a:pPr marL="109537" indent="0" algn="ctr">
              <a:buNone/>
            </a:pPr>
            <a:endParaRPr lang="en-US" sz="3600" dirty="0"/>
          </a:p>
          <a:p>
            <a:pPr marL="109537" indent="0" algn="ctr">
              <a:buNone/>
            </a:pPr>
            <a:r>
              <a:rPr lang="en-US" sz="3400" dirty="0"/>
              <a:t>Even in a bottle, a marble keeps its original shape and volume because it is a solid.</a:t>
            </a:r>
          </a:p>
          <a:p>
            <a:pPr marL="109537" indent="0" algn="ctr">
              <a:buNone/>
            </a:pPr>
            <a:endParaRPr lang="en-US" sz="3600" dirty="0"/>
          </a:p>
        </p:txBody>
      </p:sp>
    </p:spTree>
    <p:extLst>
      <p:ext uri="{BB962C8B-B14F-4D97-AF65-F5344CB8AC3E}">
        <p14:creationId xmlns:p14="http://schemas.microsoft.com/office/powerpoint/2010/main" val="294703968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1000"/>
                                        <p:tgtEl>
                                          <p:spTgt spid="3">
                                            <p:txEl>
                                              <p:pRg st="2" end="2"/>
                                            </p:txEl>
                                          </p:spTgt>
                                        </p:tgtEl>
                                      </p:cBhvr>
                                    </p:animEffect>
                                  </p:childTnLst>
                                </p:cTn>
                              </p:par>
                            </p:childTnLst>
                          </p:cTn>
                        </p:par>
                        <p:par>
                          <p:cTn id="12" fill="hold">
                            <p:stCondLst>
                              <p:cond delay="3000"/>
                            </p:stCondLst>
                            <p:childTnLst>
                              <p:par>
                                <p:cTn id="13" presetID="9" presetClass="entr" presetSubtype="0" fill="hold"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1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ssolve">
                                      <p:cBhvr>
                                        <p:cTn id="2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76300"/>
            <a:ext cx="4493240" cy="5181600"/>
          </a:xfrm>
        </p:spPr>
        <p:txBody>
          <a:bodyPr/>
          <a:lstStyle/>
          <a:p>
            <a:pPr>
              <a:buClr>
                <a:schemeClr val="tx2"/>
              </a:buClr>
              <a:buFont typeface="Wingdings" panose="05000000000000000000" pitchFamily="2" charset="2"/>
              <a:buChar char="§"/>
            </a:pPr>
            <a:r>
              <a:rPr lang="en-US" sz="3200" dirty="0"/>
              <a:t>A solid is the state of matter that has a definite shape and volume.</a:t>
            </a:r>
          </a:p>
          <a:p>
            <a:pPr marL="109537" indent="0">
              <a:buClr>
                <a:schemeClr val="tx2"/>
              </a:buClr>
              <a:buNone/>
            </a:pPr>
            <a:endParaRPr lang="en-US" dirty="0"/>
          </a:p>
          <a:p>
            <a:pPr>
              <a:buClr>
                <a:schemeClr val="tx2"/>
              </a:buClr>
              <a:buFont typeface="Wingdings" panose="05000000000000000000" pitchFamily="2" charset="2"/>
              <a:buChar char="§"/>
            </a:pPr>
            <a:r>
              <a:rPr lang="en-US" sz="3200" dirty="0"/>
              <a:t>The particles of a substance in a solid state are very close together and there </a:t>
            </a:r>
            <a:br>
              <a:rPr lang="en-US" sz="3200" dirty="0"/>
            </a:br>
            <a:r>
              <a:rPr lang="en-US" sz="3200" dirty="0"/>
              <a:t>is a strong attraction between them</a:t>
            </a:r>
          </a:p>
        </p:txBody>
      </p:sp>
      <p:pic>
        <p:nvPicPr>
          <p:cNvPr id="4" name="Picture 4" descr="im05-solid 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10135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2415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 presetClass="entr" presetSubtype="32" fill="hold" nodeType="afterEffect">
                                  <p:stCondLst>
                                    <p:cond delay="3000"/>
                                  </p:stCondLst>
                                  <p:childTnLst>
                                    <p:set>
                                      <p:cBhvr>
                                        <p:cTn id="19" dur="1" fill="hold">
                                          <p:stCondLst>
                                            <p:cond delay="0"/>
                                          </p:stCondLst>
                                        </p:cTn>
                                        <p:tgtEl>
                                          <p:spTgt spid="4"/>
                                        </p:tgtEl>
                                        <p:attrNameLst>
                                          <p:attrName>style.visibility</p:attrName>
                                        </p:attrNameLst>
                                      </p:cBhvr>
                                      <p:to>
                                        <p:strVal val="visible"/>
                                      </p:to>
                                    </p:set>
                                    <p:animEffect transition="in" filter="box(out)">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472" y="1143000"/>
            <a:ext cx="2786742" cy="1066800"/>
          </a:xfrm>
        </p:spPr>
        <p:txBody>
          <a:bodyPr/>
          <a:lstStyle/>
          <a:p>
            <a:pPr algn="ctr"/>
            <a:r>
              <a:rPr lang="en-US" sz="8800" b="1" dirty="0"/>
              <a:t>Solid</a:t>
            </a:r>
          </a:p>
        </p:txBody>
      </p:sp>
      <p:sp>
        <p:nvSpPr>
          <p:cNvPr id="3" name="Content Placeholder 2"/>
          <p:cNvSpPr>
            <a:spLocks noGrp="1"/>
          </p:cNvSpPr>
          <p:nvPr>
            <p:ph idx="1"/>
          </p:nvPr>
        </p:nvSpPr>
        <p:spPr>
          <a:xfrm>
            <a:off x="152400" y="914400"/>
            <a:ext cx="5562600" cy="5791200"/>
          </a:xfrm>
        </p:spPr>
        <p:txBody>
          <a:bodyPr/>
          <a:lstStyle/>
          <a:p>
            <a:pPr>
              <a:buClr>
                <a:schemeClr val="tx2"/>
              </a:buClr>
              <a:buFont typeface="Wingdings" panose="05000000000000000000" pitchFamily="2" charset="2"/>
              <a:buChar char="§"/>
            </a:pPr>
            <a:r>
              <a:rPr lang="en-US" dirty="0"/>
              <a:t>The particles in a solid move, but they do not move fast enough to overcome the attraction between them. </a:t>
            </a:r>
          </a:p>
          <a:p>
            <a:pPr>
              <a:buClr>
                <a:schemeClr val="tx2"/>
              </a:buClr>
              <a:buFont typeface="Wingdings" panose="05000000000000000000" pitchFamily="2" charset="2"/>
              <a:buChar char="§"/>
            </a:pPr>
            <a:r>
              <a:rPr lang="en-US" dirty="0"/>
              <a:t>Each particle vibrates in place. As shown in the  diagram to the right</a:t>
            </a:r>
          </a:p>
          <a:p>
            <a:pPr>
              <a:buClr>
                <a:schemeClr val="tx2"/>
              </a:buClr>
              <a:buFont typeface="Wingdings" panose="05000000000000000000" pitchFamily="2" charset="2"/>
              <a:buChar char="§"/>
            </a:pPr>
            <a:r>
              <a:rPr lang="en-US" dirty="0"/>
              <a:t>Particles in a solid have LESS ENERGY than particles in other states</a:t>
            </a:r>
          </a:p>
          <a:p>
            <a:pPr>
              <a:buClr>
                <a:schemeClr val="tx2"/>
              </a:buClr>
              <a:buFont typeface="Wingdings" panose="05000000000000000000" pitchFamily="2" charset="2"/>
              <a:buChar char="§"/>
            </a:pPr>
            <a:r>
              <a:rPr lang="en-US" sz="2400" dirty="0">
                <a:hlinkClick r:id="rId3"/>
              </a:rPr>
              <a:t>http://www.middleschoolchemistry.com/multimedia/chapter1/lesson4#particles_of_a_solid</a:t>
            </a:r>
            <a:r>
              <a:rPr lang="en-US" sz="2400" dirty="0"/>
              <a:t> </a:t>
            </a:r>
          </a:p>
          <a:p>
            <a:pPr>
              <a:buClr>
                <a:schemeClr val="tx2"/>
              </a:buClr>
              <a:buFont typeface="Wingdings" panose="05000000000000000000" pitchFamily="2" charset="2"/>
              <a:buChar char="§"/>
            </a:pPr>
            <a:endParaRPr lang="en-US" dirty="0"/>
          </a:p>
        </p:txBody>
      </p:sp>
      <p:pic>
        <p:nvPicPr>
          <p:cNvPr id="32770" name="Picture 2" descr="Microscopic view of a soli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64728" y="2667000"/>
            <a:ext cx="2514600" cy="251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8599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7" presetClass="entr" presetSubtype="0" fill="hold" grpId="0" nodeType="afterEffect">
                                  <p:stCondLst>
                                    <p:cond delay="2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5940" y="914400"/>
            <a:ext cx="5257800" cy="5257800"/>
          </a:xfrm>
        </p:spPr>
        <p:txBody>
          <a:bodyPr/>
          <a:lstStyle/>
          <a:p>
            <a:pPr marL="109537" indent="0" algn="ctr">
              <a:buNone/>
            </a:pPr>
            <a:r>
              <a:rPr lang="en-US" sz="3200" dirty="0">
                <a:solidFill>
                  <a:srgbClr val="424456"/>
                </a:solidFill>
                <a:latin typeface="Trebuchet MS"/>
              </a:rPr>
              <a:t>What do you think would change about soda if you poured it from a can into a glass?</a:t>
            </a:r>
          </a:p>
          <a:p>
            <a:pPr marL="109537" indent="0" algn="ctr">
              <a:buNone/>
            </a:pPr>
            <a:endParaRPr lang="en-US" sz="3200" dirty="0">
              <a:solidFill>
                <a:srgbClr val="424456"/>
              </a:solidFill>
              <a:latin typeface="Trebuchet MS"/>
            </a:endParaRPr>
          </a:p>
          <a:p>
            <a:pPr marL="109537" indent="0" algn="ctr">
              <a:buNone/>
            </a:pPr>
            <a:r>
              <a:rPr lang="en-US" sz="3200" dirty="0">
                <a:solidFill>
                  <a:srgbClr val="424456"/>
                </a:solidFill>
                <a:latin typeface="Trebuchet MS"/>
              </a:rPr>
              <a:t>Would the volume of the soda be different?</a:t>
            </a:r>
          </a:p>
          <a:p>
            <a:pPr marL="109537" indent="0" algn="ctr">
              <a:buNone/>
            </a:pPr>
            <a:endParaRPr lang="en-US" sz="3200" dirty="0">
              <a:solidFill>
                <a:srgbClr val="424456"/>
              </a:solidFill>
              <a:latin typeface="Trebuchet MS"/>
            </a:endParaRPr>
          </a:p>
          <a:p>
            <a:pPr marL="109537" indent="0" algn="ctr">
              <a:buNone/>
            </a:pPr>
            <a:r>
              <a:rPr lang="en-US" sz="3200" dirty="0">
                <a:solidFill>
                  <a:srgbClr val="424456"/>
                </a:solidFill>
                <a:latin typeface="Trebuchet MS"/>
              </a:rPr>
              <a:t>Would the taste of the soda change?</a:t>
            </a:r>
          </a:p>
        </p:txBody>
      </p:sp>
      <p:pic>
        <p:nvPicPr>
          <p:cNvPr id="1026" name="Picture 2" descr="http://www.qmix.com/dev/wp-content/uploads/2013/10/pouring-a-glass-of-co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685800"/>
            <a:ext cx="3066725" cy="601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906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par>
                          <p:cTn id="10" fill="hold">
                            <p:stCondLst>
                              <p:cond delay="1500"/>
                            </p:stCondLst>
                            <p:childTnLst>
                              <p:par>
                                <p:cTn id="11" presetID="53" presetClass="entr" presetSubtype="16" fill="hold" nodeType="afterEffect">
                                  <p:stCondLst>
                                    <p:cond delay="200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5">
                                            <p:txEl>
                                              <p:pRg st="2" end="2"/>
                                            </p:txEl>
                                          </p:spTgt>
                                        </p:tgtEl>
                                      </p:cBhvr>
                                    </p:animEffect>
                                  </p:childTnLst>
                                </p:cTn>
                              </p:par>
                            </p:childTnLst>
                          </p:cTn>
                        </p:par>
                        <p:par>
                          <p:cTn id="16" fill="hold">
                            <p:stCondLst>
                              <p:cond delay="4500"/>
                            </p:stCondLst>
                            <p:childTnLst>
                              <p:par>
                                <p:cTn id="17" presetID="53" presetClass="entr" presetSubtype="16" fill="hold" nodeType="afterEffect">
                                  <p:stCondLst>
                                    <p:cond delay="200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21"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4550568" cy="5943600"/>
          </a:xfrm>
        </p:spPr>
        <p:txBody>
          <a:bodyPr/>
          <a:lstStyle/>
          <a:p>
            <a:pPr>
              <a:buClr>
                <a:schemeClr val="tx2"/>
              </a:buClr>
              <a:buFont typeface="Wingdings" panose="05000000000000000000" pitchFamily="2" charset="2"/>
              <a:buChar char="§"/>
            </a:pPr>
            <a:r>
              <a:rPr lang="en-US" sz="3200" dirty="0"/>
              <a:t>Liquid is the state of matter that has a definite volume but </a:t>
            </a:r>
            <a:br>
              <a:rPr lang="en-US" sz="3200" dirty="0"/>
            </a:br>
            <a:r>
              <a:rPr lang="en-US" sz="3200" dirty="0"/>
              <a:t>no definite shape</a:t>
            </a:r>
          </a:p>
          <a:p>
            <a:pPr marL="109537" indent="0">
              <a:buClr>
                <a:schemeClr val="tx2"/>
              </a:buClr>
              <a:buNone/>
            </a:pPr>
            <a:endParaRPr lang="en-US" sz="1600" dirty="0"/>
          </a:p>
          <a:p>
            <a:pPr>
              <a:buClr>
                <a:schemeClr val="tx2"/>
              </a:buClr>
              <a:buFont typeface="Wingdings" panose="05000000000000000000" pitchFamily="2" charset="2"/>
              <a:buChar char="§"/>
            </a:pPr>
            <a:r>
              <a:rPr lang="en-US" sz="3200" dirty="0"/>
              <a:t>A liquid takes the shape of its container</a:t>
            </a:r>
          </a:p>
          <a:p>
            <a:pPr marL="109537" indent="0">
              <a:buClr>
                <a:schemeClr val="tx2"/>
              </a:buClr>
              <a:buNone/>
            </a:pPr>
            <a:endParaRPr lang="en-US" sz="1600" dirty="0"/>
          </a:p>
          <a:p>
            <a:pPr>
              <a:buClr>
                <a:schemeClr val="tx2"/>
              </a:buClr>
              <a:buFont typeface="Wingdings" panose="05000000000000000000" pitchFamily="2" charset="2"/>
              <a:buChar char="§"/>
            </a:pPr>
            <a:r>
              <a:rPr lang="en-US" sz="3200" dirty="0"/>
              <a:t>Although liquids change shape, the volume stays the same</a:t>
            </a:r>
          </a:p>
        </p:txBody>
      </p:sp>
      <p:pic>
        <p:nvPicPr>
          <p:cNvPr id="6" name="Picture 4" descr="im11-liquid p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37" y="1295400"/>
            <a:ext cx="4005262"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3736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 presetClass="entr" presetSubtype="32" fill="hold" nodeType="after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1295</TotalTime>
  <Words>2301</Words>
  <Application>Microsoft Office PowerPoint</Application>
  <PresentationFormat>On-screen Show (4:3)</PresentationFormat>
  <Paragraphs>197</Paragraphs>
  <Slides>36</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Georgia</vt:lpstr>
      <vt:lpstr>Trebuchet MS</vt:lpstr>
      <vt:lpstr>Wingdings</vt:lpstr>
      <vt:lpstr>Wingdings 2</vt:lpstr>
      <vt:lpstr>Urban</vt:lpstr>
      <vt:lpstr>Acrobat Document</vt:lpstr>
      <vt:lpstr> Essential Question: How do particles behave in the four states of matter?</vt:lpstr>
      <vt:lpstr>Activating Strategy</vt:lpstr>
      <vt:lpstr>Use the Particle Movement in the States of Matter Notes to record important information during the lesson.</vt:lpstr>
      <vt:lpstr>PowerPoint Presentation</vt:lpstr>
      <vt:lpstr>PowerPoint Presentation</vt:lpstr>
      <vt:lpstr>PowerPoint Presentation</vt:lpstr>
      <vt:lpstr>Solid</vt:lpstr>
      <vt:lpstr>PowerPoint Presentation</vt:lpstr>
      <vt:lpstr>PowerPoint Presentation</vt:lpstr>
      <vt:lpstr>Liquid</vt:lpstr>
      <vt:lpstr>Gas</vt:lpstr>
      <vt:lpstr>Gas</vt:lpstr>
      <vt:lpstr>Comparing the Liquid and Gas State of the Element Bromine</vt:lpstr>
      <vt:lpstr>Study Jams Video:  Solids, Liquids, Gases</vt:lpstr>
      <vt:lpstr>Additional Activities [see resources]:</vt:lpstr>
      <vt:lpstr>Plasma</vt:lpstr>
      <vt:lpstr>States of Matter Song [uses some concepts and vocabulary beyond our standard]  http://www.youtube.com/watch?v=vDZhUkp30tE </vt:lpstr>
      <vt:lpstr>Distributed Summarizing</vt:lpstr>
      <vt:lpstr>PowerPoint Presentation</vt:lpstr>
      <vt:lpstr>PowerPoint Presentation</vt:lpstr>
      <vt:lpstr>Changes in State [Phase Change]</vt:lpstr>
      <vt:lpstr>Energy and Changes in State</vt:lpstr>
      <vt:lpstr>Melting:  Solid to Liquid</vt:lpstr>
      <vt:lpstr>Freezing:  Liquid to Solid</vt:lpstr>
      <vt:lpstr>Boiling/Evaporating: Liquid to Gas</vt:lpstr>
      <vt:lpstr>Condensing: Gas to Liquid</vt:lpstr>
      <vt:lpstr>PowerPoint Presentation</vt:lpstr>
      <vt:lpstr>PowerPoint Presentation</vt:lpstr>
      <vt:lpstr>PowerPoint Presentation</vt:lpstr>
      <vt:lpstr>Relationship between Energy, Temperature, and Particle Movement</vt:lpstr>
      <vt:lpstr>PowerPoint Presentation</vt:lpstr>
      <vt:lpstr>PowerPoint Presentation</vt:lpstr>
      <vt:lpstr>Simulation of the movement of particles in solids, liquids, and gases when heat is added:  http://www.bgfl.org/bgfl/custom/resources_ftp/client_ftp/ks3/science/changing_matter/changingmatter.swf </vt:lpstr>
      <vt:lpstr>Let’s see the Effects  of Temperature and  Particle Movement</vt:lpstr>
      <vt:lpstr>Modeling Particle Movement in Phase Change Activity</vt:lpstr>
      <vt:lpstr>Summarizing Strategy:</vt:lpstr>
    </vt:vector>
  </TitlesOfParts>
  <Company>Johnson &amp;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dc:creator>
  <cp:lastModifiedBy>Austin, Alexis B</cp:lastModifiedBy>
  <cp:revision>167</cp:revision>
  <cp:lastPrinted>2014-05-08T18:25:51Z</cp:lastPrinted>
  <dcterms:created xsi:type="dcterms:W3CDTF">2008-11-07T23:33:07Z</dcterms:created>
  <dcterms:modified xsi:type="dcterms:W3CDTF">2018-08-26T12:43:41Z</dcterms:modified>
</cp:coreProperties>
</file>