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Lst>
  <p:notesMasterIdLst>
    <p:notesMasterId r:id="rId77"/>
  </p:notesMasterIdLst>
  <p:handoutMasterIdLst>
    <p:handoutMasterId r:id="rId78"/>
  </p:handoutMasterIdLst>
  <p:sldIdLst>
    <p:sldId id="257" r:id="rId6"/>
    <p:sldId id="382" r:id="rId7"/>
    <p:sldId id="391" r:id="rId8"/>
    <p:sldId id="421" r:id="rId9"/>
    <p:sldId id="392" r:id="rId10"/>
    <p:sldId id="394" r:id="rId11"/>
    <p:sldId id="405" r:id="rId12"/>
    <p:sldId id="403" r:id="rId13"/>
    <p:sldId id="404" r:id="rId14"/>
    <p:sldId id="410" r:id="rId15"/>
    <p:sldId id="397" r:id="rId16"/>
    <p:sldId id="398" r:id="rId17"/>
    <p:sldId id="319" r:id="rId18"/>
    <p:sldId id="320" r:id="rId19"/>
    <p:sldId id="332" r:id="rId20"/>
    <p:sldId id="333" r:id="rId21"/>
    <p:sldId id="385" r:id="rId22"/>
    <p:sldId id="386" r:id="rId23"/>
    <p:sldId id="387" r:id="rId24"/>
    <p:sldId id="388" r:id="rId25"/>
    <p:sldId id="389" r:id="rId26"/>
    <p:sldId id="390" r:id="rId27"/>
    <p:sldId id="322" r:id="rId28"/>
    <p:sldId id="321" r:id="rId29"/>
    <p:sldId id="413" r:id="rId30"/>
    <p:sldId id="383" r:id="rId31"/>
    <p:sldId id="384" r:id="rId32"/>
    <p:sldId id="402" r:id="rId33"/>
    <p:sldId id="411" r:id="rId34"/>
    <p:sldId id="262" r:id="rId35"/>
    <p:sldId id="412" r:id="rId36"/>
    <p:sldId id="424" r:id="rId37"/>
    <p:sldId id="425" r:id="rId38"/>
    <p:sldId id="263" r:id="rId39"/>
    <p:sldId id="264" r:id="rId40"/>
    <p:sldId id="265" r:id="rId41"/>
    <p:sldId id="266" r:id="rId42"/>
    <p:sldId id="267" r:id="rId43"/>
    <p:sldId id="287" r:id="rId44"/>
    <p:sldId id="324" r:id="rId45"/>
    <p:sldId id="275" r:id="rId46"/>
    <p:sldId id="276" r:id="rId47"/>
    <p:sldId id="290" r:id="rId48"/>
    <p:sldId id="277" r:id="rId49"/>
    <p:sldId id="331" r:id="rId50"/>
    <p:sldId id="279" r:id="rId51"/>
    <p:sldId id="294" r:id="rId52"/>
    <p:sldId id="418" r:id="rId53"/>
    <p:sldId id="296" r:id="rId54"/>
    <p:sldId id="297" r:id="rId55"/>
    <p:sldId id="298" r:id="rId56"/>
    <p:sldId id="301" r:id="rId57"/>
    <p:sldId id="419" r:id="rId58"/>
    <p:sldId id="420" r:id="rId59"/>
    <p:sldId id="414" r:id="rId60"/>
    <p:sldId id="415" r:id="rId61"/>
    <p:sldId id="416" r:id="rId62"/>
    <p:sldId id="417" r:id="rId63"/>
    <p:sldId id="367" r:id="rId64"/>
    <p:sldId id="368" r:id="rId65"/>
    <p:sldId id="369" r:id="rId66"/>
    <p:sldId id="370" r:id="rId67"/>
    <p:sldId id="371" r:id="rId68"/>
    <p:sldId id="372" r:id="rId69"/>
    <p:sldId id="373" r:id="rId70"/>
    <p:sldId id="374" r:id="rId71"/>
    <p:sldId id="375" r:id="rId72"/>
    <p:sldId id="376" r:id="rId73"/>
    <p:sldId id="377" r:id="rId74"/>
    <p:sldId id="422" r:id="rId75"/>
    <p:sldId id="423"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2" d="100"/>
          <a:sy n="82" d="100"/>
        </p:scale>
        <p:origin x="1474" y="8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4"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4"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9B1950-13F3-4E33-B11E-364495ADE5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25F1D6A-2B97-42B7-AA1B-C08D023873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8EAEE-4C50-44E1-BB1C-80199572B9AD}" type="datetimeFigureOut">
              <a:rPr lang="en-US" smtClean="0"/>
              <a:t>2/25/2019</a:t>
            </a:fld>
            <a:endParaRPr lang="en-US"/>
          </a:p>
        </p:txBody>
      </p:sp>
      <p:sp>
        <p:nvSpPr>
          <p:cNvPr id="4" name="Footer Placeholder 3">
            <a:extLst>
              <a:ext uri="{FF2B5EF4-FFF2-40B4-BE49-F238E27FC236}">
                <a16:creationId xmlns:a16="http://schemas.microsoft.com/office/drawing/2014/main" id="{A6FC8DCD-F275-4EE5-87C4-B263C16FD0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8AA163-8E1A-4393-A11A-D4FDC219A6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91D76F-1974-4E1E-A9CD-3C2267E6AE17}" type="slidenum">
              <a:rPr lang="en-US" smtClean="0"/>
              <a:t>‹#›</a:t>
            </a:fld>
            <a:endParaRPr lang="en-US"/>
          </a:p>
        </p:txBody>
      </p:sp>
    </p:spTree>
    <p:extLst>
      <p:ext uri="{BB962C8B-B14F-4D97-AF65-F5344CB8AC3E}">
        <p14:creationId xmlns:p14="http://schemas.microsoft.com/office/powerpoint/2010/main" val="3280141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4A3EAF-1F45-FE48-A43B-13BE59D57DC2}" type="datetimeFigureOut">
              <a:rPr lang="en-US" smtClean="0"/>
              <a:pPr/>
              <a:t>2/25/2019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39AAF-7F30-574A-B393-7170DF8DF9A3}" type="slidenum">
              <a:rPr lang="en-US" smtClean="0"/>
              <a:pPr/>
              <a:t>‹#›</a:t>
            </a:fld>
            <a:endParaRPr lang="en-US"/>
          </a:p>
        </p:txBody>
      </p:sp>
    </p:spTree>
    <p:extLst>
      <p:ext uri="{BB962C8B-B14F-4D97-AF65-F5344CB8AC3E}">
        <p14:creationId xmlns:p14="http://schemas.microsoft.com/office/powerpoint/2010/main" val="1953379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Show this slide when introducing the task</a:t>
            </a:r>
            <a:r>
              <a:rPr lang="en-US" baseline="0" dirty="0"/>
              <a:t>, the guiding questions, and the hints for the lab (</a:t>
            </a:r>
            <a:r>
              <a:rPr lang="en-US" dirty="0"/>
              <a:t>stage 1)</a:t>
            </a:r>
          </a:p>
          <a:p>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1</a:t>
            </a:fld>
            <a:endParaRPr lang="en-US"/>
          </a:p>
        </p:txBody>
      </p:sp>
    </p:spTree>
    <p:extLst>
      <p:ext uri="{BB962C8B-B14F-4D97-AF65-F5344CB8AC3E}">
        <p14:creationId xmlns:p14="http://schemas.microsoft.com/office/powerpoint/2010/main" val="3808827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discuss</a:t>
            </a:r>
            <a:r>
              <a:rPr lang="en-US" baseline="0" dirty="0"/>
              <a:t> ways to plan and carry out better investigations during the explicit reflective discussion (stage 5)</a:t>
            </a:r>
            <a:endParaRPr lang="en-US" dirty="0"/>
          </a:p>
          <a:p>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37</a:t>
            </a:fld>
            <a:endParaRPr lang="en-US"/>
          </a:p>
        </p:txBody>
      </p:sp>
    </p:spTree>
    <p:extLst>
      <p:ext uri="{BB962C8B-B14F-4D97-AF65-F5344CB8AC3E}">
        <p14:creationId xmlns:p14="http://schemas.microsoft.com/office/powerpoint/2010/main" val="2443286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discuss</a:t>
            </a:r>
            <a:r>
              <a:rPr lang="en-US" baseline="0" dirty="0"/>
              <a:t> concepts related to the nature of science and scientific inquiry during the explicit reflective discussion (stage 5)</a:t>
            </a:r>
            <a:endParaRPr lang="en-US" dirty="0"/>
          </a:p>
          <a:p>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38</a:t>
            </a:fld>
            <a:endParaRPr lang="en-US"/>
          </a:p>
        </p:txBody>
      </p:sp>
    </p:spTree>
    <p:extLst>
      <p:ext uri="{BB962C8B-B14F-4D97-AF65-F5344CB8AC3E}">
        <p14:creationId xmlns:p14="http://schemas.microsoft.com/office/powerpoint/2010/main" val="340437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discuss</a:t>
            </a:r>
            <a:r>
              <a:rPr lang="en-US" baseline="0" dirty="0"/>
              <a:t> concepts related to the nature of science and scientific inquiry during the explicit reflective discussion (stage 5)</a:t>
            </a:r>
            <a:endParaRPr lang="en-US" dirty="0"/>
          </a:p>
          <a:p>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39</a:t>
            </a:fld>
            <a:endParaRPr lang="en-US"/>
          </a:p>
        </p:txBody>
      </p:sp>
    </p:spTree>
    <p:extLst>
      <p:ext uri="{BB962C8B-B14F-4D97-AF65-F5344CB8AC3E}">
        <p14:creationId xmlns:p14="http://schemas.microsoft.com/office/powerpoint/2010/main" val="1216380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discuss</a:t>
            </a:r>
            <a:r>
              <a:rPr lang="en-US" baseline="0" dirty="0"/>
              <a:t> concepts related to the nature of science and scientific inquiry during the explicit reflective discussion (stage 5)</a:t>
            </a:r>
            <a:endParaRPr lang="en-US" dirty="0"/>
          </a:p>
          <a:p>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40</a:t>
            </a:fld>
            <a:endParaRPr lang="en-US"/>
          </a:p>
        </p:txBody>
      </p:sp>
    </p:spTree>
    <p:extLst>
      <p:ext uri="{BB962C8B-B14F-4D97-AF65-F5344CB8AC3E}">
        <p14:creationId xmlns:p14="http://schemas.microsoft.com/office/powerpoint/2010/main" val="1216380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discuss</a:t>
            </a:r>
            <a:r>
              <a:rPr lang="en-US" baseline="0" dirty="0"/>
              <a:t> the crosscutting concepts related to this to lab during the explicit reflective discussion (stage 5)</a:t>
            </a:r>
            <a:endParaRPr lang="en-US" dirty="0"/>
          </a:p>
          <a:p>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41</a:t>
            </a:fld>
            <a:endParaRPr lang="en-US"/>
          </a:p>
        </p:txBody>
      </p:sp>
    </p:spTree>
    <p:extLst>
      <p:ext uri="{BB962C8B-B14F-4D97-AF65-F5344CB8AC3E}">
        <p14:creationId xmlns:p14="http://schemas.microsoft.com/office/powerpoint/2010/main" val="3541560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discuss</a:t>
            </a:r>
            <a:r>
              <a:rPr lang="en-US" baseline="0" dirty="0"/>
              <a:t> the crosscutting concepts related to this to lab during the explicit reflective discussion (stage 5)</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42</a:t>
            </a:fld>
            <a:endParaRPr lang="en-US"/>
          </a:p>
        </p:txBody>
      </p:sp>
    </p:spTree>
    <p:extLst>
      <p:ext uri="{BB962C8B-B14F-4D97-AF65-F5344CB8AC3E}">
        <p14:creationId xmlns:p14="http://schemas.microsoft.com/office/powerpoint/2010/main" val="717118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discuss</a:t>
            </a:r>
            <a:r>
              <a:rPr lang="en-US" baseline="0" dirty="0"/>
              <a:t> the crosscutting concepts related to this to lab during the explicit reflective discussion (stage 5)</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43</a:t>
            </a:fld>
            <a:endParaRPr lang="en-US"/>
          </a:p>
        </p:txBody>
      </p:sp>
    </p:spTree>
    <p:extLst>
      <p:ext uri="{BB962C8B-B14F-4D97-AF65-F5344CB8AC3E}">
        <p14:creationId xmlns:p14="http://schemas.microsoft.com/office/powerpoint/2010/main" val="1459471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discuss</a:t>
            </a:r>
            <a:r>
              <a:rPr lang="en-US" baseline="0" dirty="0"/>
              <a:t> the crosscutting concepts related to this to lab during the explicit reflective discussion (stage 5)</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44</a:t>
            </a:fld>
            <a:endParaRPr lang="en-US"/>
          </a:p>
        </p:txBody>
      </p:sp>
    </p:spTree>
    <p:extLst>
      <p:ext uri="{BB962C8B-B14F-4D97-AF65-F5344CB8AC3E}">
        <p14:creationId xmlns:p14="http://schemas.microsoft.com/office/powerpoint/2010/main" val="2889907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discuss</a:t>
            </a:r>
            <a:r>
              <a:rPr lang="en-US" baseline="0" dirty="0"/>
              <a:t> the crosscutting concepts related to this to lab during the explicit reflective discussion (stage 5)</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45</a:t>
            </a:fld>
            <a:endParaRPr lang="en-US"/>
          </a:p>
        </p:txBody>
      </p:sp>
    </p:spTree>
    <p:extLst>
      <p:ext uri="{BB962C8B-B14F-4D97-AF65-F5344CB8AC3E}">
        <p14:creationId xmlns:p14="http://schemas.microsoft.com/office/powerpoint/2010/main" val="2889907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discuss</a:t>
            </a:r>
            <a:r>
              <a:rPr lang="en-US" baseline="0" dirty="0"/>
              <a:t> the crosscutting concepts related to this to lab during the explicit reflective discussion (stage 5)</a:t>
            </a:r>
            <a:endParaRPr lang="en-US" dirty="0"/>
          </a:p>
          <a:p>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46</a:t>
            </a:fld>
            <a:endParaRPr lang="en-US"/>
          </a:p>
        </p:txBody>
      </p:sp>
    </p:spTree>
    <p:extLst>
      <p:ext uri="{BB962C8B-B14F-4D97-AF65-F5344CB8AC3E}">
        <p14:creationId xmlns:p14="http://schemas.microsoft.com/office/powerpoint/2010/main" val="394890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EB1D0B4-1BE5-4493-BCC5-C6F95B1D6744}"/>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5C20970F-75EE-4A62-931B-9424E8CA8B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we consider the rope mentioned before, this wave could be created by vertically shaking the end of the rope.</a:t>
            </a:r>
          </a:p>
          <a:p>
            <a:endParaRPr lang="en-US" altLang="en-US"/>
          </a:p>
        </p:txBody>
      </p:sp>
    </p:spTree>
    <p:extLst>
      <p:ext uri="{BB962C8B-B14F-4D97-AF65-F5344CB8AC3E}">
        <p14:creationId xmlns:p14="http://schemas.microsoft.com/office/powerpoint/2010/main" val="100348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discuss</a:t>
            </a:r>
            <a:r>
              <a:rPr lang="en-US" baseline="0" dirty="0"/>
              <a:t> the crosscutting concepts related to this to lab during the explicit reflective discussion (stage 5)</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47</a:t>
            </a:fld>
            <a:endParaRPr lang="en-US"/>
          </a:p>
        </p:txBody>
      </p:sp>
    </p:spTree>
    <p:extLst>
      <p:ext uri="{BB962C8B-B14F-4D97-AF65-F5344CB8AC3E}">
        <p14:creationId xmlns:p14="http://schemas.microsoft.com/office/powerpoint/2010/main" val="2425781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give</a:t>
            </a:r>
            <a:r>
              <a:rPr lang="en-US" baseline="0" dirty="0"/>
              <a:t> students guidance as they write their draft of their investigation report (stage 6)</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48</a:t>
            </a:fld>
            <a:endParaRPr lang="en-US"/>
          </a:p>
        </p:txBody>
      </p:sp>
    </p:spTree>
    <p:extLst>
      <p:ext uri="{BB962C8B-B14F-4D97-AF65-F5344CB8AC3E}">
        <p14:creationId xmlns:p14="http://schemas.microsoft.com/office/powerpoint/2010/main" val="2507949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give</a:t>
            </a:r>
            <a:r>
              <a:rPr lang="en-US" baseline="0" dirty="0"/>
              <a:t> students guidance as they write their draft of their investigation report (stage 6). Be sure to give students a chance to write this section of their report before moving on to the next slide.</a:t>
            </a:r>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49</a:t>
            </a:fld>
            <a:endParaRPr lang="en-US"/>
          </a:p>
        </p:txBody>
      </p:sp>
    </p:spTree>
    <p:extLst>
      <p:ext uri="{BB962C8B-B14F-4D97-AF65-F5344CB8AC3E}">
        <p14:creationId xmlns:p14="http://schemas.microsoft.com/office/powerpoint/2010/main" val="2460552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give</a:t>
            </a:r>
            <a:r>
              <a:rPr lang="en-US" baseline="0" dirty="0"/>
              <a:t> students guidance as they write their draft of their investigation report (stage 6). Be sure to give students a chance to write this section of their report before moving on to the next slide</a:t>
            </a:r>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50</a:t>
            </a:fld>
            <a:endParaRPr lang="en-US"/>
          </a:p>
        </p:txBody>
      </p:sp>
    </p:spTree>
    <p:extLst>
      <p:ext uri="{BB962C8B-B14F-4D97-AF65-F5344CB8AC3E}">
        <p14:creationId xmlns:p14="http://schemas.microsoft.com/office/powerpoint/2010/main" val="2208761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give</a:t>
            </a:r>
            <a:r>
              <a:rPr lang="en-US" baseline="0" dirty="0"/>
              <a:t> students guidance as they write their draft of their investigation report (stage 6). </a:t>
            </a:r>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51</a:t>
            </a:fld>
            <a:endParaRPr lang="en-US"/>
          </a:p>
        </p:txBody>
      </p:sp>
    </p:spTree>
    <p:extLst>
      <p:ext uri="{BB962C8B-B14F-4D97-AF65-F5344CB8AC3E}">
        <p14:creationId xmlns:p14="http://schemas.microsoft.com/office/powerpoint/2010/main" val="3826720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slide when</a:t>
            </a:r>
            <a:r>
              <a:rPr lang="en-US" baseline="0" dirty="0"/>
              <a:t> the students are peer reviewing the reports (Stage 7)</a:t>
            </a:r>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52</a:t>
            </a:fld>
            <a:endParaRPr lang="en-US"/>
          </a:p>
        </p:txBody>
      </p:sp>
    </p:spTree>
    <p:extLst>
      <p:ext uri="{BB962C8B-B14F-4D97-AF65-F5344CB8AC3E}">
        <p14:creationId xmlns:p14="http://schemas.microsoft.com/office/powerpoint/2010/main" val="2273756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slide when</a:t>
            </a:r>
            <a:r>
              <a:rPr lang="en-US" baseline="0" dirty="0"/>
              <a:t> the students are peer reviewing the reports (Stage 7)</a:t>
            </a:r>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53</a:t>
            </a:fld>
            <a:endParaRPr lang="en-US"/>
          </a:p>
        </p:txBody>
      </p:sp>
    </p:spTree>
    <p:extLst>
      <p:ext uri="{BB962C8B-B14F-4D97-AF65-F5344CB8AC3E}">
        <p14:creationId xmlns:p14="http://schemas.microsoft.com/office/powerpoint/2010/main" val="269964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9D7EFD5-677B-4FCE-8322-D6D0AFC8D004}"/>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0893A59E-0791-4839-B5ED-A302FFE660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Pick a single particle and watch its motion. </a:t>
            </a:r>
          </a:p>
          <a:p>
            <a:pPr eaLnBrk="1" hangingPunct="1"/>
            <a:endParaRPr lang="en-US" altLang="en-US"/>
          </a:p>
        </p:txBody>
      </p:sp>
    </p:spTree>
    <p:extLst>
      <p:ext uri="{BB962C8B-B14F-4D97-AF65-F5344CB8AC3E}">
        <p14:creationId xmlns:p14="http://schemas.microsoft.com/office/powerpoint/2010/main" val="346315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slide when students are creating their</a:t>
            </a:r>
            <a:r>
              <a:rPr lang="en-US" baseline="0" dirty="0"/>
              <a:t> initial arguments (stage 3)</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739AAF-7F30-574A-B393-7170DF8DF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24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discuss</a:t>
            </a:r>
            <a:r>
              <a:rPr lang="en-US" baseline="0" dirty="0"/>
              <a:t> the core ideas during the explicit reflective discussion (stage 5)</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739AAF-7F30-574A-B393-7170DF8DF9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discuss</a:t>
            </a:r>
            <a:r>
              <a:rPr lang="en-US" baseline="0" dirty="0"/>
              <a:t> the core ideas during the explicit reflective discussion (stage 5)</a:t>
            </a:r>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30</a:t>
            </a:fld>
            <a:endParaRPr lang="en-US"/>
          </a:p>
        </p:txBody>
      </p:sp>
    </p:spTree>
    <p:extLst>
      <p:ext uri="{BB962C8B-B14F-4D97-AF65-F5344CB8AC3E}">
        <p14:creationId xmlns:p14="http://schemas.microsoft.com/office/powerpoint/2010/main" val="253421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discuss</a:t>
            </a:r>
            <a:r>
              <a:rPr lang="en-US" baseline="0" dirty="0"/>
              <a:t> ways to plan and carry out better investigations during the explicit reflective discussion (stage 5)</a:t>
            </a:r>
            <a:endParaRPr lang="en-US" dirty="0"/>
          </a:p>
          <a:p>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34</a:t>
            </a:fld>
            <a:endParaRPr lang="en-US"/>
          </a:p>
        </p:txBody>
      </p:sp>
    </p:spTree>
    <p:extLst>
      <p:ext uri="{BB962C8B-B14F-4D97-AF65-F5344CB8AC3E}">
        <p14:creationId xmlns:p14="http://schemas.microsoft.com/office/powerpoint/2010/main" val="3329326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discuss</a:t>
            </a:r>
            <a:r>
              <a:rPr lang="en-US" baseline="0" dirty="0"/>
              <a:t> ways to plan and carry out better investigations during the explicit reflective discussion (stage 5)</a:t>
            </a:r>
            <a:endParaRPr lang="en-US" dirty="0"/>
          </a:p>
          <a:p>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35</a:t>
            </a:fld>
            <a:endParaRPr lang="en-US"/>
          </a:p>
        </p:txBody>
      </p:sp>
    </p:spTree>
    <p:extLst>
      <p:ext uri="{BB962C8B-B14F-4D97-AF65-F5344CB8AC3E}">
        <p14:creationId xmlns:p14="http://schemas.microsoft.com/office/powerpoint/2010/main" val="3424444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Use this slide to discuss</a:t>
            </a:r>
            <a:r>
              <a:rPr lang="en-US" baseline="0" dirty="0"/>
              <a:t> ways to plan and carry out better investigations during the explicit reflective discussion (stage 5)</a:t>
            </a:r>
            <a:endParaRPr lang="en-US" dirty="0"/>
          </a:p>
          <a:p>
            <a:endParaRPr lang="en-US" dirty="0"/>
          </a:p>
        </p:txBody>
      </p:sp>
      <p:sp>
        <p:nvSpPr>
          <p:cNvPr id="4" name="Slide Number Placeholder 3"/>
          <p:cNvSpPr>
            <a:spLocks noGrp="1"/>
          </p:cNvSpPr>
          <p:nvPr>
            <p:ph type="sldNum" sz="quarter" idx="10"/>
          </p:nvPr>
        </p:nvSpPr>
        <p:spPr/>
        <p:txBody>
          <a:bodyPr/>
          <a:lstStyle/>
          <a:p>
            <a:fld id="{7F739AAF-7F30-574A-B393-7170DF8DF9A3}" type="slidenum">
              <a:rPr lang="en-US" smtClean="0"/>
              <a:pPr/>
              <a:t>36</a:t>
            </a:fld>
            <a:endParaRPr lang="en-US"/>
          </a:p>
        </p:txBody>
      </p:sp>
    </p:spTree>
    <p:extLst>
      <p:ext uri="{BB962C8B-B14F-4D97-AF65-F5344CB8AC3E}">
        <p14:creationId xmlns:p14="http://schemas.microsoft.com/office/powerpoint/2010/main" val="178579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A2069A-45E0-1843-9923-428E46219FFE}" type="datetimeFigureOut">
              <a:rPr lang="en-US" smtClean="0"/>
              <a:pPr/>
              <a:t>2/25/2019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FB46DE4-80E1-DB4B-B79B-8A9AE7917AED}" type="slidenum">
              <a:rPr lang="en-US" smtClean="0"/>
              <a:pPr/>
              <a:t>‹#›</a:t>
            </a:fld>
            <a:endParaRPr lang="en-US"/>
          </a:p>
        </p:txBody>
      </p:sp>
    </p:spTree>
    <p:extLst>
      <p:ext uri="{BB962C8B-B14F-4D97-AF65-F5344CB8AC3E}">
        <p14:creationId xmlns:p14="http://schemas.microsoft.com/office/powerpoint/2010/main" val="1363886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0E8580B-30FC-4B70-94D7-D3514FD4E5A3}" type="datetimeFigureOut">
              <a:rPr lang="en-US" smtClean="0"/>
              <a:t>2/25/2019</a:t>
            </a:fld>
            <a:endParaRPr lang="en-US"/>
          </a:p>
        </p:txBody>
      </p:sp>
      <p:sp>
        <p:nvSpPr>
          <p:cNvPr id="8" name="Footer Placeholder 7"/>
          <p:cNvSpPr>
            <a:spLocks noGrp="1"/>
          </p:cNvSpPr>
          <p:nvPr>
            <p:ph type="ftr" sz="quarter" idx="11"/>
          </p:nvPr>
        </p:nvSpPr>
        <p:spPr/>
        <p:txBody>
          <a:bodyPr/>
          <a:lstStyle>
            <a:lvl1pPr>
              <a:defRPr b="0"/>
            </a:lvl1pPr>
          </a:lstStyle>
          <a:p>
            <a:endParaRPr lang="en-US"/>
          </a:p>
        </p:txBody>
      </p:sp>
      <p:sp>
        <p:nvSpPr>
          <p:cNvPr id="9" name="Slide Number Placeholder 8"/>
          <p:cNvSpPr>
            <a:spLocks noGrp="1"/>
          </p:cNvSpPr>
          <p:nvPr>
            <p:ph type="sldNum" sz="quarter" idx="12"/>
          </p:nvPr>
        </p:nvSpPr>
        <p:spPr/>
        <p:txBody>
          <a:bodyPr/>
          <a:lstStyle>
            <a:lvl1pPr>
              <a:defRPr/>
            </a:lvl1pPr>
          </a:lstStyle>
          <a:p>
            <a:fld id="{0A7E7A48-CB97-47DF-8EE5-F34A179F75AF}" type="slidenum">
              <a:rPr lang="en-US" smtClean="0"/>
              <a:t>‹#›</a:t>
            </a:fld>
            <a:endParaRPr lang="en-US"/>
          </a:p>
        </p:txBody>
      </p:sp>
    </p:spTree>
    <p:extLst>
      <p:ext uri="{BB962C8B-B14F-4D97-AF65-F5344CB8AC3E}">
        <p14:creationId xmlns:p14="http://schemas.microsoft.com/office/powerpoint/2010/main" val="395892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E0E8580B-30FC-4B70-94D7-D3514FD4E5A3}" type="datetimeFigureOut">
              <a:rPr lang="en-US" smtClean="0"/>
              <a:t>2/25/2019</a:t>
            </a:fld>
            <a:endParaRPr lang="en-US"/>
          </a:p>
        </p:txBody>
      </p:sp>
      <p:sp>
        <p:nvSpPr>
          <p:cNvPr id="4" name="Footer Placeholder 3"/>
          <p:cNvSpPr>
            <a:spLocks noGrp="1"/>
          </p:cNvSpPr>
          <p:nvPr>
            <p:ph type="ftr" sz="quarter" idx="11"/>
          </p:nvPr>
        </p:nvSpPr>
        <p:spPr/>
        <p:txBody>
          <a:bodyPr/>
          <a:lstStyle>
            <a:lvl1pPr>
              <a:defRPr b="0"/>
            </a:lvl1pPr>
          </a:lstStyle>
          <a:p>
            <a:endParaRPr lang="en-US"/>
          </a:p>
        </p:txBody>
      </p:sp>
      <p:sp>
        <p:nvSpPr>
          <p:cNvPr id="5" name="Slide Number Placeholder 4"/>
          <p:cNvSpPr>
            <a:spLocks noGrp="1"/>
          </p:cNvSpPr>
          <p:nvPr>
            <p:ph type="sldNum" sz="quarter" idx="12"/>
          </p:nvPr>
        </p:nvSpPr>
        <p:spPr/>
        <p:txBody>
          <a:bodyPr/>
          <a:lstStyle>
            <a:lvl1pPr>
              <a:defRPr/>
            </a:lvl1pPr>
          </a:lstStyle>
          <a:p>
            <a:fld id="{0A7E7A48-CB97-47DF-8EE5-F34A179F75AF}" type="slidenum">
              <a:rPr lang="en-US" smtClean="0"/>
              <a:t>‹#›</a:t>
            </a:fld>
            <a:endParaRPr lang="en-US"/>
          </a:p>
        </p:txBody>
      </p:sp>
    </p:spTree>
    <p:extLst>
      <p:ext uri="{BB962C8B-B14F-4D97-AF65-F5344CB8AC3E}">
        <p14:creationId xmlns:p14="http://schemas.microsoft.com/office/powerpoint/2010/main" val="3098656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0E8580B-30FC-4B70-94D7-D3514FD4E5A3}" type="datetimeFigureOut">
              <a:rPr lang="en-US" smtClean="0"/>
              <a:t>2/25/2019</a:t>
            </a:fld>
            <a:endParaRPr lang="en-US"/>
          </a:p>
        </p:txBody>
      </p:sp>
      <p:sp>
        <p:nvSpPr>
          <p:cNvPr id="3" name="Footer Placeholder 2"/>
          <p:cNvSpPr>
            <a:spLocks noGrp="1"/>
          </p:cNvSpPr>
          <p:nvPr>
            <p:ph type="ftr" sz="quarter" idx="11"/>
          </p:nvPr>
        </p:nvSpPr>
        <p:spPr/>
        <p:txBody>
          <a:bodyPr/>
          <a:lstStyle>
            <a:lvl1pPr>
              <a:defRPr b="0"/>
            </a:lvl1pPr>
          </a:lstStyle>
          <a:p>
            <a:endParaRPr lang="en-US"/>
          </a:p>
        </p:txBody>
      </p:sp>
      <p:sp>
        <p:nvSpPr>
          <p:cNvPr id="4" name="Slide Number Placeholder 3"/>
          <p:cNvSpPr>
            <a:spLocks noGrp="1"/>
          </p:cNvSpPr>
          <p:nvPr>
            <p:ph type="sldNum" sz="quarter" idx="12"/>
          </p:nvPr>
        </p:nvSpPr>
        <p:spPr/>
        <p:txBody>
          <a:bodyPr/>
          <a:lstStyle>
            <a:lvl1pPr>
              <a:defRPr/>
            </a:lvl1pPr>
          </a:lstStyle>
          <a:p>
            <a:fld id="{0A7E7A48-CB97-47DF-8EE5-F34A179F75AF}" type="slidenum">
              <a:rPr lang="en-US" smtClean="0"/>
              <a:t>‹#›</a:t>
            </a:fld>
            <a:endParaRPr lang="en-US"/>
          </a:p>
        </p:txBody>
      </p:sp>
    </p:spTree>
    <p:extLst>
      <p:ext uri="{BB962C8B-B14F-4D97-AF65-F5344CB8AC3E}">
        <p14:creationId xmlns:p14="http://schemas.microsoft.com/office/powerpoint/2010/main" val="480557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E0E8580B-30FC-4B70-94D7-D3514FD4E5A3}" type="datetimeFigureOut">
              <a:rPr lang="en-US" smtClean="0"/>
              <a:t>2/25/2019</a:t>
            </a:fld>
            <a:endParaRPr lang="en-US"/>
          </a:p>
        </p:txBody>
      </p:sp>
      <p:sp>
        <p:nvSpPr>
          <p:cNvPr id="6" name="Footer Placeholder 5"/>
          <p:cNvSpPr>
            <a:spLocks noGrp="1"/>
          </p:cNvSpPr>
          <p:nvPr>
            <p:ph type="ftr" sz="quarter" idx="11"/>
          </p:nvPr>
        </p:nvSpPr>
        <p:spPr/>
        <p:txBody>
          <a:bodyPr/>
          <a:lstStyle>
            <a:lvl1pPr>
              <a:defRPr b="0"/>
            </a:lvl1pPr>
          </a:lstStyle>
          <a:p>
            <a:endParaRPr lang="en-US"/>
          </a:p>
        </p:txBody>
      </p:sp>
      <p:sp>
        <p:nvSpPr>
          <p:cNvPr id="7" name="Slide Number Placeholder 6"/>
          <p:cNvSpPr>
            <a:spLocks noGrp="1"/>
          </p:cNvSpPr>
          <p:nvPr>
            <p:ph type="sldNum" sz="quarter" idx="12"/>
          </p:nvPr>
        </p:nvSpPr>
        <p:spPr/>
        <p:txBody>
          <a:bodyPr/>
          <a:lstStyle>
            <a:lvl1pPr>
              <a:defRPr/>
            </a:lvl1pPr>
          </a:lstStyle>
          <a:p>
            <a:fld id="{0A7E7A48-CB97-47DF-8EE5-F34A179F75AF}" type="slidenum">
              <a:rPr lang="en-US" smtClean="0"/>
              <a:t>‹#›</a:t>
            </a:fld>
            <a:endParaRPr lang="en-US"/>
          </a:p>
        </p:txBody>
      </p:sp>
    </p:spTree>
    <p:extLst>
      <p:ext uri="{BB962C8B-B14F-4D97-AF65-F5344CB8AC3E}">
        <p14:creationId xmlns:p14="http://schemas.microsoft.com/office/powerpoint/2010/main" val="2860770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E0E8580B-30FC-4B70-94D7-D3514FD4E5A3}" type="datetimeFigureOut">
              <a:rPr lang="en-US" smtClean="0"/>
              <a:t>2/25/2019</a:t>
            </a:fld>
            <a:endParaRPr lang="en-US"/>
          </a:p>
        </p:txBody>
      </p:sp>
      <p:sp>
        <p:nvSpPr>
          <p:cNvPr id="6" name="Footer Placeholder 5"/>
          <p:cNvSpPr>
            <a:spLocks noGrp="1"/>
          </p:cNvSpPr>
          <p:nvPr>
            <p:ph type="ftr" sz="quarter" idx="11"/>
          </p:nvPr>
        </p:nvSpPr>
        <p:spPr/>
        <p:txBody>
          <a:bodyPr/>
          <a:lstStyle>
            <a:lvl1pPr>
              <a:defRPr b="0"/>
            </a:lvl1pPr>
          </a:lstStyle>
          <a:p>
            <a:endParaRPr lang="en-US"/>
          </a:p>
        </p:txBody>
      </p:sp>
      <p:sp>
        <p:nvSpPr>
          <p:cNvPr id="7" name="Slide Number Placeholder 6"/>
          <p:cNvSpPr>
            <a:spLocks noGrp="1"/>
          </p:cNvSpPr>
          <p:nvPr>
            <p:ph type="sldNum" sz="quarter" idx="12"/>
          </p:nvPr>
        </p:nvSpPr>
        <p:spPr/>
        <p:txBody>
          <a:bodyPr/>
          <a:lstStyle>
            <a:lvl1pPr>
              <a:defRPr/>
            </a:lvl1pPr>
          </a:lstStyle>
          <a:p>
            <a:fld id="{0A7E7A48-CB97-47DF-8EE5-F34A179F75AF}" type="slidenum">
              <a:rPr lang="en-US" smtClean="0"/>
              <a:t>‹#›</a:t>
            </a:fld>
            <a:endParaRPr lang="en-US"/>
          </a:p>
        </p:txBody>
      </p:sp>
    </p:spTree>
    <p:extLst>
      <p:ext uri="{BB962C8B-B14F-4D97-AF65-F5344CB8AC3E}">
        <p14:creationId xmlns:p14="http://schemas.microsoft.com/office/powerpoint/2010/main" val="2440227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0E8580B-30FC-4B70-94D7-D3514FD4E5A3}" type="datetimeFigureOut">
              <a:rPr lang="en-US" smtClean="0"/>
              <a:t>2/25/2019</a:t>
            </a:fld>
            <a:endParaRPr lang="en-US"/>
          </a:p>
        </p:txBody>
      </p:sp>
      <p:sp>
        <p:nvSpPr>
          <p:cNvPr id="5" name="Footer Placeholder 4"/>
          <p:cNvSpPr>
            <a:spLocks noGrp="1"/>
          </p:cNvSpPr>
          <p:nvPr>
            <p:ph type="ftr" sz="quarter" idx="11"/>
          </p:nvPr>
        </p:nvSpPr>
        <p:spPr/>
        <p:txBody>
          <a:bodyPr/>
          <a:lstStyle>
            <a:lvl1pPr>
              <a:defRPr b="0"/>
            </a:lvl1pPr>
          </a:lstStyle>
          <a:p>
            <a:endParaRPr lang="en-US"/>
          </a:p>
        </p:txBody>
      </p:sp>
      <p:sp>
        <p:nvSpPr>
          <p:cNvPr id="6" name="Slide Number Placeholder 5"/>
          <p:cNvSpPr>
            <a:spLocks noGrp="1"/>
          </p:cNvSpPr>
          <p:nvPr>
            <p:ph type="sldNum" sz="quarter" idx="12"/>
          </p:nvPr>
        </p:nvSpPr>
        <p:spPr/>
        <p:txBody>
          <a:bodyPr/>
          <a:lstStyle>
            <a:lvl1pPr>
              <a:defRPr/>
            </a:lvl1pPr>
          </a:lstStyle>
          <a:p>
            <a:fld id="{0A7E7A48-CB97-47DF-8EE5-F34A179F75AF}" type="slidenum">
              <a:rPr lang="en-US" smtClean="0"/>
              <a:t>‹#›</a:t>
            </a:fld>
            <a:endParaRPr lang="en-US"/>
          </a:p>
        </p:txBody>
      </p:sp>
    </p:spTree>
    <p:extLst>
      <p:ext uri="{BB962C8B-B14F-4D97-AF65-F5344CB8AC3E}">
        <p14:creationId xmlns:p14="http://schemas.microsoft.com/office/powerpoint/2010/main" val="668916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0E8580B-30FC-4B70-94D7-D3514FD4E5A3}" type="datetimeFigureOut">
              <a:rPr lang="en-US" smtClean="0"/>
              <a:t>2/25/2019</a:t>
            </a:fld>
            <a:endParaRPr lang="en-US"/>
          </a:p>
        </p:txBody>
      </p:sp>
      <p:sp>
        <p:nvSpPr>
          <p:cNvPr id="5" name="Footer Placeholder 4"/>
          <p:cNvSpPr>
            <a:spLocks noGrp="1"/>
          </p:cNvSpPr>
          <p:nvPr>
            <p:ph type="ftr" sz="quarter" idx="11"/>
          </p:nvPr>
        </p:nvSpPr>
        <p:spPr/>
        <p:txBody>
          <a:bodyPr/>
          <a:lstStyle>
            <a:lvl1pPr>
              <a:defRPr b="0"/>
            </a:lvl1pPr>
          </a:lstStyle>
          <a:p>
            <a:endParaRPr lang="en-US"/>
          </a:p>
        </p:txBody>
      </p:sp>
      <p:sp>
        <p:nvSpPr>
          <p:cNvPr id="6" name="Slide Number Placeholder 5"/>
          <p:cNvSpPr>
            <a:spLocks noGrp="1"/>
          </p:cNvSpPr>
          <p:nvPr>
            <p:ph type="sldNum" sz="quarter" idx="12"/>
          </p:nvPr>
        </p:nvSpPr>
        <p:spPr/>
        <p:txBody>
          <a:bodyPr/>
          <a:lstStyle>
            <a:lvl1pPr>
              <a:defRPr/>
            </a:lvl1pPr>
          </a:lstStyle>
          <a:p>
            <a:fld id="{0A7E7A48-CB97-47DF-8EE5-F34A179F75AF}" type="slidenum">
              <a:rPr lang="en-US" smtClean="0"/>
              <a:t>‹#›</a:t>
            </a:fld>
            <a:endParaRPr lang="en-US"/>
          </a:p>
        </p:txBody>
      </p:sp>
    </p:spTree>
    <p:extLst>
      <p:ext uri="{BB962C8B-B14F-4D97-AF65-F5344CB8AC3E}">
        <p14:creationId xmlns:p14="http://schemas.microsoft.com/office/powerpoint/2010/main" val="670231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8"/>
        <p:cNvGrpSpPr/>
        <p:nvPr/>
      </p:nvGrpSpPr>
      <p:grpSpPr>
        <a:xfrm>
          <a:off x="0" y="0"/>
          <a:ext cx="0" cy="0"/>
          <a:chOff x="0" y="0"/>
          <a:chExt cx="0" cy="0"/>
        </a:xfrm>
      </p:grpSpPr>
      <p:sp>
        <p:nvSpPr>
          <p:cNvPr id="69" name="Shape 69"/>
          <p:cNvSpPr/>
          <p:nvPr/>
        </p:nvSpPr>
        <p:spPr>
          <a:xfrm>
            <a:off x="372037" y="1550893"/>
            <a:ext cx="8399999" cy="5170400"/>
          </a:xfrm>
          <a:prstGeom prst="roundRect">
            <a:avLst>
              <a:gd name="adj" fmla="val 2970"/>
            </a:avLst>
          </a:prstGeom>
          <a:solidFill>
            <a:srgbClr val="FFFFFF"/>
          </a:solidFill>
          <a:ln>
            <a:noFill/>
          </a:ln>
        </p:spPr>
        <p:txBody>
          <a:bodyPr lIns="68569" tIns="34275" rIns="68569" bIns="34275" anchor="ctr" anchorCtr="0">
            <a:noAutofit/>
          </a:bodyPr>
          <a:lstStyle/>
          <a:p>
            <a:pPr lvl="0">
              <a:spcBef>
                <a:spcPts val="0"/>
              </a:spcBef>
              <a:buNone/>
            </a:pPr>
            <a:endParaRPr sz="1350"/>
          </a:p>
        </p:txBody>
      </p:sp>
      <p:sp>
        <p:nvSpPr>
          <p:cNvPr id="70" name="Shape 70"/>
          <p:cNvSpPr/>
          <p:nvPr/>
        </p:nvSpPr>
        <p:spPr>
          <a:xfrm rot="10800000" flipH="1">
            <a:off x="372037" y="79"/>
            <a:ext cx="8399999" cy="1399600"/>
          </a:xfrm>
          <a:prstGeom prst="round2SameRect">
            <a:avLst>
              <a:gd name="adj1" fmla="val 10590"/>
              <a:gd name="adj2" fmla="val 0"/>
            </a:avLst>
          </a:prstGeom>
          <a:solidFill>
            <a:srgbClr val="FFFFFF"/>
          </a:solidFill>
          <a:ln>
            <a:noFill/>
          </a:ln>
        </p:spPr>
        <p:txBody>
          <a:bodyPr lIns="68569" tIns="34275" rIns="68569" bIns="34275" anchor="ctr" anchorCtr="0">
            <a:noAutofit/>
          </a:bodyPr>
          <a:lstStyle/>
          <a:p>
            <a:pPr lvl="0">
              <a:spcBef>
                <a:spcPts val="0"/>
              </a:spcBef>
              <a:buNone/>
            </a:pPr>
            <a:endParaRPr sz="1350"/>
          </a:p>
        </p:txBody>
      </p:sp>
      <p:sp>
        <p:nvSpPr>
          <p:cNvPr id="71" name="Shape 71"/>
          <p:cNvSpPr txBox="1">
            <a:spLocks noGrp="1"/>
          </p:cNvSpPr>
          <p:nvPr>
            <p:ph type="title"/>
          </p:nvPr>
        </p:nvSpPr>
        <p:spPr>
          <a:xfrm>
            <a:off x="457200" y="186036"/>
            <a:ext cx="8229600" cy="1143200"/>
          </a:xfrm>
          <a:prstGeom prst="rect">
            <a:avLst/>
          </a:prstGeom>
        </p:spPr>
        <p:txBody>
          <a:bodyPr lIns="91425" tIns="91425" rIns="91425" bIns="91425" anchor="b" anchorCtr="0"/>
          <a:lstStyle>
            <a:lvl1pPr lvl="0">
              <a:spcBef>
                <a:spcPts val="0"/>
              </a:spcBef>
              <a:buClr>
                <a:srgbClr val="1155CC"/>
              </a:buClr>
              <a:buFont typeface="Georgia"/>
              <a:defRPr>
                <a:solidFill>
                  <a:srgbClr val="1155CC"/>
                </a:solidFill>
                <a:latin typeface="Georgia"/>
                <a:ea typeface="Georgia"/>
                <a:cs typeface="Georgia"/>
                <a:sym typeface="Georgia"/>
              </a:defRPr>
            </a:lvl1pPr>
            <a:lvl2pPr lvl="1">
              <a:spcBef>
                <a:spcPts val="0"/>
              </a:spcBef>
              <a:buClr>
                <a:srgbClr val="1155CC"/>
              </a:buClr>
              <a:buFont typeface="Georgia"/>
              <a:defRPr>
                <a:solidFill>
                  <a:srgbClr val="1155CC"/>
                </a:solidFill>
                <a:latin typeface="Georgia"/>
                <a:ea typeface="Georgia"/>
                <a:cs typeface="Georgia"/>
                <a:sym typeface="Georgia"/>
              </a:defRPr>
            </a:lvl2pPr>
            <a:lvl3pPr lvl="2">
              <a:spcBef>
                <a:spcPts val="0"/>
              </a:spcBef>
              <a:buClr>
                <a:srgbClr val="1155CC"/>
              </a:buClr>
              <a:buFont typeface="Georgia"/>
              <a:defRPr>
                <a:solidFill>
                  <a:srgbClr val="1155CC"/>
                </a:solidFill>
                <a:latin typeface="Georgia"/>
                <a:ea typeface="Georgia"/>
                <a:cs typeface="Georgia"/>
                <a:sym typeface="Georgia"/>
              </a:defRPr>
            </a:lvl3pPr>
            <a:lvl4pPr lvl="3">
              <a:spcBef>
                <a:spcPts val="0"/>
              </a:spcBef>
              <a:buClr>
                <a:srgbClr val="1155CC"/>
              </a:buClr>
              <a:buFont typeface="Georgia"/>
              <a:defRPr>
                <a:solidFill>
                  <a:srgbClr val="1155CC"/>
                </a:solidFill>
                <a:latin typeface="Georgia"/>
                <a:ea typeface="Georgia"/>
                <a:cs typeface="Georgia"/>
                <a:sym typeface="Georgia"/>
              </a:defRPr>
            </a:lvl4pPr>
            <a:lvl5pPr lvl="4">
              <a:spcBef>
                <a:spcPts val="0"/>
              </a:spcBef>
              <a:buClr>
                <a:srgbClr val="1155CC"/>
              </a:buClr>
              <a:buFont typeface="Georgia"/>
              <a:defRPr>
                <a:solidFill>
                  <a:srgbClr val="1155CC"/>
                </a:solidFill>
                <a:latin typeface="Georgia"/>
                <a:ea typeface="Georgia"/>
                <a:cs typeface="Georgia"/>
                <a:sym typeface="Georgia"/>
              </a:defRPr>
            </a:lvl5pPr>
            <a:lvl6pPr lvl="5">
              <a:spcBef>
                <a:spcPts val="0"/>
              </a:spcBef>
              <a:buClr>
                <a:srgbClr val="1155CC"/>
              </a:buClr>
              <a:buFont typeface="Georgia"/>
              <a:defRPr>
                <a:solidFill>
                  <a:srgbClr val="1155CC"/>
                </a:solidFill>
                <a:latin typeface="Georgia"/>
                <a:ea typeface="Georgia"/>
                <a:cs typeface="Georgia"/>
                <a:sym typeface="Georgia"/>
              </a:defRPr>
            </a:lvl6pPr>
            <a:lvl7pPr lvl="6">
              <a:spcBef>
                <a:spcPts val="0"/>
              </a:spcBef>
              <a:buClr>
                <a:srgbClr val="1155CC"/>
              </a:buClr>
              <a:buFont typeface="Georgia"/>
              <a:defRPr>
                <a:solidFill>
                  <a:srgbClr val="1155CC"/>
                </a:solidFill>
                <a:latin typeface="Georgia"/>
                <a:ea typeface="Georgia"/>
                <a:cs typeface="Georgia"/>
                <a:sym typeface="Georgia"/>
              </a:defRPr>
            </a:lvl7pPr>
            <a:lvl8pPr lvl="7">
              <a:spcBef>
                <a:spcPts val="0"/>
              </a:spcBef>
              <a:buClr>
                <a:srgbClr val="1155CC"/>
              </a:buClr>
              <a:buFont typeface="Georgia"/>
              <a:defRPr>
                <a:solidFill>
                  <a:srgbClr val="1155CC"/>
                </a:solidFill>
                <a:latin typeface="Georgia"/>
                <a:ea typeface="Georgia"/>
                <a:cs typeface="Georgia"/>
                <a:sym typeface="Georgia"/>
              </a:defRPr>
            </a:lvl8pPr>
            <a:lvl9pPr lvl="8">
              <a:spcBef>
                <a:spcPts val="0"/>
              </a:spcBef>
              <a:buClr>
                <a:srgbClr val="1155CC"/>
              </a:buClr>
              <a:buFont typeface="Georgia"/>
              <a:defRPr>
                <a:solidFill>
                  <a:srgbClr val="1155CC"/>
                </a:solidFill>
                <a:latin typeface="Georgia"/>
                <a:ea typeface="Georgia"/>
                <a:cs typeface="Georgia"/>
                <a:sym typeface="Georgia"/>
              </a:defRPr>
            </a:lvl9pPr>
          </a:lstStyle>
          <a:p>
            <a:r>
              <a:rPr lang="en-US"/>
              <a:t>Click to edit Master title style</a:t>
            </a:r>
            <a:endParaRPr/>
          </a:p>
        </p:txBody>
      </p:sp>
      <p:sp>
        <p:nvSpPr>
          <p:cNvPr id="72" name="Shape 72"/>
          <p:cNvSpPr txBox="1">
            <a:spLocks noGrp="1"/>
          </p:cNvSpPr>
          <p:nvPr>
            <p:ph type="body" idx="1"/>
          </p:nvPr>
        </p:nvSpPr>
        <p:spPr>
          <a:xfrm>
            <a:off x="457200" y="1600204"/>
            <a:ext cx="8229600" cy="4967599"/>
          </a:xfrm>
          <a:prstGeom prst="rect">
            <a:avLst/>
          </a:prstGeom>
          <a:ln w="9525" cap="flat" cmpd="sng">
            <a:solidFill>
              <a:schemeClr val="dk1"/>
            </a:solidFill>
            <a:prstDash val="solid"/>
            <a:round/>
            <a:headEnd type="none" w="med" len="med"/>
            <a:tailEnd type="none" w="med" len="med"/>
          </a:ln>
        </p:spPr>
        <p:txBody>
          <a:bodyPr lIns="91425" tIns="91425" rIns="91425" bIns="91425" anchor="t" anchorCtr="0"/>
          <a:lstStyle>
            <a:lvl1pPr lvl="0">
              <a:spcBef>
                <a:spcPts val="0"/>
              </a:spcBef>
              <a:buFont typeface="Georgia"/>
              <a:defRPr>
                <a:latin typeface="Georgia"/>
                <a:ea typeface="Georgia"/>
                <a:cs typeface="Georgia"/>
                <a:sym typeface="Georgia"/>
              </a:defRPr>
            </a:lvl1pPr>
            <a:lvl2pPr lvl="1">
              <a:spcBef>
                <a:spcPts val="0"/>
              </a:spcBef>
              <a:buFont typeface="Georgia"/>
              <a:defRPr>
                <a:latin typeface="Georgia"/>
                <a:ea typeface="Georgia"/>
                <a:cs typeface="Georgia"/>
                <a:sym typeface="Georgia"/>
              </a:defRPr>
            </a:lvl2pPr>
            <a:lvl3pPr lvl="2">
              <a:spcBef>
                <a:spcPts val="0"/>
              </a:spcBef>
              <a:buFont typeface="Georgia"/>
              <a:defRPr>
                <a:latin typeface="Georgia"/>
                <a:ea typeface="Georgia"/>
                <a:cs typeface="Georgia"/>
                <a:sym typeface="Georgia"/>
              </a:defRPr>
            </a:lvl3pPr>
            <a:lvl4pPr lvl="3">
              <a:spcBef>
                <a:spcPts val="0"/>
              </a:spcBef>
              <a:buFont typeface="Georgia"/>
              <a:defRPr>
                <a:latin typeface="Georgia"/>
                <a:ea typeface="Georgia"/>
                <a:cs typeface="Georgia"/>
                <a:sym typeface="Georgia"/>
              </a:defRPr>
            </a:lvl4pPr>
            <a:lvl5pPr lvl="4">
              <a:spcBef>
                <a:spcPts val="0"/>
              </a:spcBef>
              <a:buFont typeface="Georgia"/>
              <a:defRPr>
                <a:latin typeface="Georgia"/>
                <a:ea typeface="Georgia"/>
                <a:cs typeface="Georgia"/>
                <a:sym typeface="Georgia"/>
              </a:defRPr>
            </a:lvl5pPr>
            <a:lvl6pPr lvl="5">
              <a:spcBef>
                <a:spcPts val="0"/>
              </a:spcBef>
              <a:buFont typeface="Georgia"/>
              <a:defRPr>
                <a:latin typeface="Georgia"/>
                <a:ea typeface="Georgia"/>
                <a:cs typeface="Georgia"/>
                <a:sym typeface="Georgia"/>
              </a:defRPr>
            </a:lvl6pPr>
            <a:lvl7pPr lvl="6">
              <a:spcBef>
                <a:spcPts val="0"/>
              </a:spcBef>
              <a:buFont typeface="Georgia"/>
              <a:defRPr>
                <a:latin typeface="Georgia"/>
                <a:ea typeface="Georgia"/>
                <a:cs typeface="Georgia"/>
                <a:sym typeface="Georgia"/>
              </a:defRPr>
            </a:lvl7pPr>
            <a:lvl8pPr lvl="7">
              <a:spcBef>
                <a:spcPts val="0"/>
              </a:spcBef>
              <a:buFont typeface="Georgia"/>
              <a:defRPr>
                <a:latin typeface="Georgia"/>
                <a:ea typeface="Georgia"/>
                <a:cs typeface="Georgia"/>
                <a:sym typeface="Georgia"/>
              </a:defRPr>
            </a:lvl8pPr>
            <a:lvl9pPr lvl="8">
              <a:spcBef>
                <a:spcPts val="0"/>
              </a:spcBef>
              <a:buFont typeface="Georgia"/>
              <a:defRPr>
                <a:latin typeface="Georgia"/>
                <a:ea typeface="Georgia"/>
                <a:cs typeface="Georgia"/>
                <a:sym typeface="Georgia"/>
              </a:defRPr>
            </a:lvl9pPr>
          </a:lstStyle>
          <a:p>
            <a:pPr lvl="0"/>
            <a:r>
              <a:rPr lang="en-US"/>
              <a:t>Edit Master text styles</a:t>
            </a:r>
          </a:p>
        </p:txBody>
      </p:sp>
      <p:sp>
        <p:nvSpPr>
          <p:cNvPr id="73" name="Shape 73"/>
          <p:cNvSpPr txBox="1">
            <a:spLocks noGrp="1"/>
          </p:cNvSpPr>
          <p:nvPr>
            <p:ph type="sldNum" idx="12"/>
          </p:nvPr>
        </p:nvSpPr>
        <p:spPr>
          <a:xfrm>
            <a:off x="8607466" y="6333164"/>
            <a:ext cx="548699" cy="524800"/>
          </a:xfrm>
          <a:prstGeom prst="rect">
            <a:avLst/>
          </a:prstGeom>
        </p:spPr>
        <p:txBody>
          <a:bodyPr lIns="91425" tIns="91425" rIns="91425" bIns="91425" anchor="ctr" anchorCtr="0">
            <a:noAutofit/>
          </a:bodyPr>
          <a:lstStyle/>
          <a:p>
            <a:fld id="{0A7E7A48-CB97-47DF-8EE5-F34A179F75AF}" type="slidenum">
              <a:rPr lang="en-US" smtClean="0"/>
              <a:t>‹#›</a:t>
            </a:fld>
            <a:endParaRPr lang="en-US"/>
          </a:p>
        </p:txBody>
      </p:sp>
    </p:spTree>
    <p:extLst>
      <p:ext uri="{BB962C8B-B14F-4D97-AF65-F5344CB8AC3E}">
        <p14:creationId xmlns:p14="http://schemas.microsoft.com/office/powerpoint/2010/main" val="2281102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Footer Placeholder 4"/>
          <p:cNvSpPr txBox="1">
            <a:spLocks/>
          </p:cNvSpPr>
          <p:nvPr/>
        </p:nvSpPr>
        <p:spPr>
          <a:xfrm>
            <a:off x="1676400" y="6356352"/>
            <a:ext cx="5486400" cy="365125"/>
          </a:xfrm>
          <a:prstGeom prst="rect">
            <a:avLst/>
          </a:prstGeom>
        </p:spPr>
        <p:txBody>
          <a:bodyPr anchor="ctr"/>
          <a:lstStyle>
            <a:lvl1pPr>
              <a:defRPr>
                <a:solidFill>
                  <a:srgbClr val="C00000"/>
                </a:solidFill>
                <a:latin typeface="Lucida Handwriting" pitchFamily="66" charset="0"/>
              </a:defRPr>
            </a:lvl1pPr>
          </a:lstStyle>
          <a:p>
            <a:pPr algn="ctr" fontAlgn="auto">
              <a:spcBef>
                <a:spcPts val="0"/>
              </a:spcBef>
              <a:spcAft>
                <a:spcPts val="0"/>
              </a:spcAft>
              <a:defRPr/>
            </a:pPr>
            <a:endParaRPr lang="en-US" sz="900" dirty="0">
              <a:cs typeface="+mn-cs"/>
            </a:endParaRPr>
          </a:p>
        </p:txBody>
      </p:sp>
      <p:sp>
        <p:nvSpPr>
          <p:cNvPr id="2" name="Title 1"/>
          <p:cNvSpPr>
            <a:spLocks noGrp="1"/>
          </p:cNvSpPr>
          <p:nvPr>
            <p:ph type="ctrTitle"/>
          </p:nvPr>
        </p:nvSpPr>
        <p:spPr>
          <a:xfrm>
            <a:off x="707267" y="3057040"/>
            <a:ext cx="7772400" cy="1470025"/>
          </a:xfrm>
        </p:spPr>
        <p:txBody>
          <a:bodyPr/>
          <a:lstStyle>
            <a:lvl1pPr>
              <a:defRPr b="1">
                <a:solidFill>
                  <a:srgbClr val="C00000"/>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63367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fld id="{6841DC62-31FC-4B09-84D4-DB601533C071}" type="datetimeFigureOut">
              <a:rPr lang="en-US" smtClean="0"/>
              <a:t>2/25/2019</a:t>
            </a:fld>
            <a:endParaRPr lang="en-US"/>
          </a:p>
        </p:txBody>
      </p:sp>
      <p:sp>
        <p:nvSpPr>
          <p:cNvPr id="7" name="Footer Placeholder 4"/>
          <p:cNvSpPr>
            <a:spLocks noGrp="1"/>
          </p:cNvSpPr>
          <p:nvPr>
            <p:ph type="ftr" sz="quarter" idx="11"/>
          </p:nvPr>
        </p:nvSpPr>
        <p:spPr>
          <a:xfrm>
            <a:off x="1752600" y="6492877"/>
            <a:ext cx="5562600" cy="365125"/>
          </a:xfrm>
        </p:spPr>
        <p:txBody>
          <a:bodyPr/>
          <a:lstStyle>
            <a:lvl1pPr>
              <a:defRPr b="0">
                <a:solidFill>
                  <a:schemeClr val="tx1"/>
                </a:solidFill>
                <a:latin typeface="+mn-lt"/>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F7CF7292-77F8-40DD-8A30-620561ECE09A}" type="slidenum">
              <a:rPr lang="en-US" smtClean="0"/>
              <a:t>‹#›</a:t>
            </a:fld>
            <a:endParaRPr lang="en-US"/>
          </a:p>
        </p:txBody>
      </p:sp>
      <p:pic>
        <p:nvPicPr>
          <p:cNvPr id="11" name="Picture 10">
            <a:extLst>
              <a:ext uri="{FF2B5EF4-FFF2-40B4-BE49-F238E27FC236}">
                <a16:creationId xmlns:a16="http://schemas.microsoft.com/office/drawing/2014/main" id="{C88E30D7-C6F9-4212-B165-E7FD2CEE8333}"/>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3489520" y="295227"/>
            <a:ext cx="2207895" cy="2606234"/>
          </a:xfrm>
          <a:prstGeom prst="rect">
            <a:avLst/>
          </a:prstGeom>
        </p:spPr>
      </p:pic>
    </p:spTree>
    <p:extLst>
      <p:ext uri="{BB962C8B-B14F-4D97-AF65-F5344CB8AC3E}">
        <p14:creationId xmlns:p14="http://schemas.microsoft.com/office/powerpoint/2010/main" val="285722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FA2069A-45E0-1843-9923-428E46219FFE}" type="datetimeFigureOut">
              <a:rPr lang="en-US" smtClean="0"/>
              <a:pPr/>
              <a:t>2/25/2019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FB46DE4-80E1-DB4B-B79B-8A9AE7917AED}" type="slidenum">
              <a:rPr lang="en-US" smtClean="0"/>
              <a:pPr/>
              <a:t>‹#›</a:t>
            </a:fld>
            <a:endParaRPr lang="en-US"/>
          </a:p>
        </p:txBody>
      </p:sp>
    </p:spTree>
    <p:extLst>
      <p:ext uri="{BB962C8B-B14F-4D97-AF65-F5344CB8AC3E}">
        <p14:creationId xmlns:p14="http://schemas.microsoft.com/office/powerpoint/2010/main" val="64357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33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DE034E-ED23-4A79-9B68-E92329693DCA}"/>
              </a:ext>
            </a:extLst>
          </p:cNvPr>
          <p:cNvSpPr>
            <a:spLocks noGrp="1"/>
          </p:cNvSpPr>
          <p:nvPr>
            <p:ph type="dt" sz="half" idx="10"/>
          </p:nvPr>
        </p:nvSpPr>
        <p:spPr/>
        <p:txBody>
          <a:bodyPr/>
          <a:lstStyle>
            <a:lvl1pPr>
              <a:defRPr/>
            </a:lvl1pPr>
          </a:lstStyle>
          <a:p>
            <a:pPr>
              <a:defRPr/>
            </a:pPr>
            <a:fld id="{8133AAF5-7548-41E2-BF20-48013B0B93F1}" type="datetimeFigureOut">
              <a:rPr lang="en-US"/>
              <a:pPr>
                <a:defRPr/>
              </a:pPr>
              <a:t>2/25/2019</a:t>
            </a:fld>
            <a:endParaRPr lang="en-US"/>
          </a:p>
        </p:txBody>
      </p:sp>
      <p:sp>
        <p:nvSpPr>
          <p:cNvPr id="6" name="Footer Placeholder 4">
            <a:extLst>
              <a:ext uri="{FF2B5EF4-FFF2-40B4-BE49-F238E27FC236}">
                <a16:creationId xmlns:a16="http://schemas.microsoft.com/office/drawing/2014/main" id="{8A110422-7F81-462B-B576-C0BB0EBC4E5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95A63F-3E1C-45DB-93FE-FE90F1BD97E8}"/>
              </a:ext>
            </a:extLst>
          </p:cNvPr>
          <p:cNvSpPr>
            <a:spLocks noGrp="1"/>
          </p:cNvSpPr>
          <p:nvPr>
            <p:ph type="sldNum" sz="quarter" idx="12"/>
          </p:nvPr>
        </p:nvSpPr>
        <p:spPr/>
        <p:txBody>
          <a:bodyPr/>
          <a:lstStyle>
            <a:lvl1pPr>
              <a:defRPr/>
            </a:lvl1pPr>
          </a:lstStyle>
          <a:p>
            <a:pPr>
              <a:defRPr/>
            </a:pPr>
            <a:fld id="{CC7DD560-5EA0-48D7-B82B-961D9358B523}" type="slidenum">
              <a:rPr lang="en-US" altLang="en-US"/>
              <a:pPr>
                <a:defRPr/>
              </a:pPr>
              <a:t>‹#›</a:t>
            </a:fld>
            <a:endParaRPr lang="en-US" altLang="en-US"/>
          </a:p>
        </p:txBody>
      </p:sp>
    </p:spTree>
    <p:extLst>
      <p:ext uri="{BB962C8B-B14F-4D97-AF65-F5344CB8AC3E}">
        <p14:creationId xmlns:p14="http://schemas.microsoft.com/office/powerpoint/2010/main" val="15112345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958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1676400" y="6356352"/>
            <a:ext cx="5486400" cy="365125"/>
          </a:xfrm>
          <a:prstGeom prst="rect">
            <a:avLst/>
          </a:prstGeom>
        </p:spPr>
        <p:txBody>
          <a:bodyPr anchor="ctr"/>
          <a:lstStyle>
            <a:lvl1pPr>
              <a:defRPr>
                <a:solidFill>
                  <a:srgbClr val="C00000"/>
                </a:solidFill>
                <a:latin typeface="Lucida Handwriting" pitchFamily="66" charset="0"/>
              </a:defRPr>
            </a:lvl1pPr>
          </a:lstStyle>
          <a:p>
            <a:pPr algn="ctr" fontAlgn="auto">
              <a:spcBef>
                <a:spcPts val="0"/>
              </a:spcBef>
              <a:spcAft>
                <a:spcPts val="0"/>
              </a:spcAft>
              <a:defRPr/>
            </a:pPr>
            <a:endParaRPr lang="en-US" sz="900" dirty="0">
              <a:cs typeface="+mn-cs"/>
            </a:endParaRPr>
          </a:p>
        </p:txBody>
      </p:sp>
      <p:sp>
        <p:nvSpPr>
          <p:cNvPr id="2" name="Title 1"/>
          <p:cNvSpPr>
            <a:spLocks noGrp="1"/>
          </p:cNvSpPr>
          <p:nvPr>
            <p:ph type="ctrTitle"/>
          </p:nvPr>
        </p:nvSpPr>
        <p:spPr>
          <a:xfrm>
            <a:off x="685800" y="2130427"/>
            <a:ext cx="7772400" cy="1470025"/>
          </a:xfrm>
        </p:spPr>
        <p:txBody>
          <a:bodyPr/>
          <a:lstStyle>
            <a:lvl1pPr>
              <a:defRPr b="1">
                <a:solidFill>
                  <a:srgbClr val="C00000"/>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fld id="{E0E8580B-30FC-4B70-94D7-D3514FD4E5A3}" type="datetimeFigureOut">
              <a:rPr lang="en-US" smtClean="0"/>
              <a:t>2/25/2019</a:t>
            </a:fld>
            <a:endParaRPr lang="en-US"/>
          </a:p>
        </p:txBody>
      </p:sp>
      <p:sp>
        <p:nvSpPr>
          <p:cNvPr id="7" name="Footer Placeholder 4"/>
          <p:cNvSpPr>
            <a:spLocks noGrp="1"/>
          </p:cNvSpPr>
          <p:nvPr>
            <p:ph type="ftr" sz="quarter" idx="11"/>
          </p:nvPr>
        </p:nvSpPr>
        <p:spPr>
          <a:xfrm>
            <a:off x="1752600" y="6492877"/>
            <a:ext cx="5562600" cy="365125"/>
          </a:xfrm>
        </p:spPr>
        <p:txBody>
          <a:bodyPr/>
          <a:lstStyle>
            <a:lvl1pPr>
              <a:defRPr b="0">
                <a:solidFill>
                  <a:schemeClr val="tx1"/>
                </a:solidFill>
                <a:latin typeface="+mn-lt"/>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0A7E7A48-CB97-47DF-8EE5-F34A179F75AF}" type="slidenum">
              <a:rPr lang="en-US" smtClean="0"/>
              <a:t>‹#›</a:t>
            </a:fld>
            <a:endParaRPr lang="en-US"/>
          </a:p>
        </p:txBody>
      </p:sp>
      <p:pic>
        <p:nvPicPr>
          <p:cNvPr id="9" name="Picture 8" descr="Fulton STEM Logo 20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510" y="277495"/>
            <a:ext cx="2506980" cy="1135380"/>
          </a:xfrm>
          <a:prstGeom prst="rect">
            <a:avLst/>
          </a:prstGeom>
          <a:noFill/>
          <a:ln>
            <a:noFill/>
          </a:ln>
        </p:spPr>
      </p:pic>
    </p:spTree>
    <p:extLst>
      <p:ext uri="{BB962C8B-B14F-4D97-AF65-F5344CB8AC3E}">
        <p14:creationId xmlns:p14="http://schemas.microsoft.com/office/powerpoint/2010/main" val="260671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24000"/>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E0E8580B-30FC-4B70-94D7-D3514FD4E5A3}" type="datetimeFigureOut">
              <a:rPr lang="en-US" smtClean="0"/>
              <a:t>2/25/2019</a:t>
            </a:fld>
            <a:endParaRPr lang="en-US"/>
          </a:p>
        </p:txBody>
      </p:sp>
      <p:sp>
        <p:nvSpPr>
          <p:cNvPr id="6" name="Footer Placeholder 4"/>
          <p:cNvSpPr>
            <a:spLocks noGrp="1"/>
          </p:cNvSpPr>
          <p:nvPr>
            <p:ph type="ftr" sz="quarter" idx="11"/>
          </p:nvPr>
        </p:nvSpPr>
        <p:spPr>
          <a:xfrm>
            <a:off x="1600200" y="6492877"/>
            <a:ext cx="5486400" cy="365125"/>
          </a:xfrm>
        </p:spPr>
        <p:txBody>
          <a:bodyPr/>
          <a:lstStyle>
            <a:lvl1pPr>
              <a:defRPr b="0">
                <a:solidFill>
                  <a:schemeClr val="tx1"/>
                </a:solidFill>
                <a:latin typeface="+mn-lt"/>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A7E7A48-CB97-47DF-8EE5-F34A179F75AF}" type="slidenum">
              <a:rPr lang="en-US" smtClean="0"/>
              <a:t>‹#›</a:t>
            </a:fld>
            <a:endParaRPr lang="en-US"/>
          </a:p>
        </p:txBody>
      </p:sp>
      <p:pic>
        <p:nvPicPr>
          <p:cNvPr id="8" name="Picture 7" descr="Fulton STEM Logo 201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6688" y="6217313"/>
            <a:ext cx="1406313" cy="551127"/>
          </a:xfrm>
          <a:prstGeom prst="rect">
            <a:avLst/>
          </a:prstGeom>
          <a:noFill/>
          <a:ln>
            <a:noFill/>
          </a:ln>
        </p:spPr>
      </p:pic>
    </p:spTree>
    <p:extLst>
      <p:ext uri="{BB962C8B-B14F-4D97-AF65-F5344CB8AC3E}">
        <p14:creationId xmlns:p14="http://schemas.microsoft.com/office/powerpoint/2010/main" val="334312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E0E8580B-30FC-4B70-94D7-D3514FD4E5A3}" type="datetimeFigureOut">
              <a:rPr lang="en-US" smtClean="0"/>
              <a:t>2/25/2019</a:t>
            </a:fld>
            <a:endParaRPr lang="en-US"/>
          </a:p>
        </p:txBody>
      </p:sp>
      <p:sp>
        <p:nvSpPr>
          <p:cNvPr id="5" name="Footer Placeholder 4"/>
          <p:cNvSpPr>
            <a:spLocks noGrp="1"/>
          </p:cNvSpPr>
          <p:nvPr>
            <p:ph type="ftr" sz="quarter" idx="11"/>
          </p:nvPr>
        </p:nvSpPr>
        <p:spPr/>
        <p:txBody>
          <a:bodyPr/>
          <a:lstStyle>
            <a:lvl1pPr>
              <a:defRPr b="0"/>
            </a:lvl1pPr>
          </a:lstStyle>
          <a:p>
            <a:endParaRPr lang="en-US"/>
          </a:p>
        </p:txBody>
      </p:sp>
      <p:sp>
        <p:nvSpPr>
          <p:cNvPr id="6" name="Slide Number Placeholder 5"/>
          <p:cNvSpPr>
            <a:spLocks noGrp="1"/>
          </p:cNvSpPr>
          <p:nvPr>
            <p:ph type="sldNum" sz="quarter" idx="12"/>
          </p:nvPr>
        </p:nvSpPr>
        <p:spPr/>
        <p:txBody>
          <a:bodyPr/>
          <a:lstStyle>
            <a:lvl1pPr>
              <a:defRPr/>
            </a:lvl1pPr>
          </a:lstStyle>
          <a:p>
            <a:fld id="{0A7E7A48-CB97-47DF-8EE5-F34A179F75AF}" type="slidenum">
              <a:rPr lang="en-US" smtClean="0"/>
              <a:t>‹#›</a:t>
            </a:fld>
            <a:endParaRPr lang="en-US"/>
          </a:p>
        </p:txBody>
      </p:sp>
    </p:spTree>
    <p:extLst>
      <p:ext uri="{BB962C8B-B14F-4D97-AF65-F5344CB8AC3E}">
        <p14:creationId xmlns:p14="http://schemas.microsoft.com/office/powerpoint/2010/main" val="3464950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E0E8580B-30FC-4B70-94D7-D3514FD4E5A3}" type="datetimeFigureOut">
              <a:rPr lang="en-US" smtClean="0"/>
              <a:t>2/25/2019</a:t>
            </a:fld>
            <a:endParaRPr lang="en-US"/>
          </a:p>
        </p:txBody>
      </p:sp>
      <p:sp>
        <p:nvSpPr>
          <p:cNvPr id="6" name="Footer Placeholder 5"/>
          <p:cNvSpPr>
            <a:spLocks noGrp="1"/>
          </p:cNvSpPr>
          <p:nvPr>
            <p:ph type="ftr" sz="quarter" idx="11"/>
          </p:nvPr>
        </p:nvSpPr>
        <p:spPr/>
        <p:txBody>
          <a:bodyPr/>
          <a:lstStyle>
            <a:lvl1pPr>
              <a:defRPr b="0"/>
            </a:lvl1pPr>
          </a:lstStyle>
          <a:p>
            <a:endParaRPr lang="en-US"/>
          </a:p>
        </p:txBody>
      </p:sp>
      <p:sp>
        <p:nvSpPr>
          <p:cNvPr id="7" name="Slide Number Placeholder 6"/>
          <p:cNvSpPr>
            <a:spLocks noGrp="1"/>
          </p:cNvSpPr>
          <p:nvPr>
            <p:ph type="sldNum" sz="quarter" idx="12"/>
          </p:nvPr>
        </p:nvSpPr>
        <p:spPr/>
        <p:txBody>
          <a:bodyPr/>
          <a:lstStyle>
            <a:lvl1pPr>
              <a:defRPr/>
            </a:lvl1pPr>
          </a:lstStyle>
          <a:p>
            <a:fld id="{0A7E7A48-CB97-47DF-8EE5-F34A179F75AF}" type="slidenum">
              <a:rPr lang="en-US" smtClean="0"/>
              <a:t>‹#›</a:t>
            </a:fld>
            <a:endParaRPr lang="en-US"/>
          </a:p>
        </p:txBody>
      </p:sp>
    </p:spTree>
    <p:extLst>
      <p:ext uri="{BB962C8B-B14F-4D97-AF65-F5344CB8AC3E}">
        <p14:creationId xmlns:p14="http://schemas.microsoft.com/office/powerpoint/2010/main" val="2321232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3002770"/>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7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fld id="{E0E8580B-30FC-4B70-94D7-D3514FD4E5A3}" type="datetimeFigureOut">
              <a:rPr lang="en-US" smtClean="0"/>
              <a:t>2/25/2019</a:t>
            </a:fld>
            <a:endParaRPr lang="en-US"/>
          </a:p>
        </p:txBody>
      </p:sp>
      <p:sp>
        <p:nvSpPr>
          <p:cNvPr id="5" name="Footer Placeholder 4"/>
          <p:cNvSpPr>
            <a:spLocks noGrp="1"/>
          </p:cNvSpPr>
          <p:nvPr>
            <p:ph type="ftr" sz="quarter" idx="3"/>
          </p:nvPr>
        </p:nvSpPr>
        <p:spPr>
          <a:xfrm>
            <a:off x="1905000" y="6356352"/>
            <a:ext cx="5334000" cy="365125"/>
          </a:xfrm>
          <a:prstGeom prst="rect">
            <a:avLst/>
          </a:prstGeom>
        </p:spPr>
        <p:txBody>
          <a:bodyPr vert="horz" lIns="91440" tIns="45720" rIns="91440" bIns="45720" rtlCol="0" anchor="ctr"/>
          <a:lstStyle>
            <a:lvl1pPr algn="ctr" fontAlgn="auto">
              <a:spcBef>
                <a:spcPts val="0"/>
              </a:spcBef>
              <a:spcAft>
                <a:spcPts val="0"/>
              </a:spcAft>
              <a:defRPr sz="900" b="1">
                <a:solidFill>
                  <a:schemeClr val="tx1"/>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fld id="{0A7E7A48-CB97-47DF-8EE5-F34A179F75AF}" type="slidenum">
              <a:rPr lang="en-US" smtClean="0"/>
              <a:t>‹#›</a:t>
            </a:fld>
            <a:endParaRPr lang="en-US"/>
          </a:p>
        </p:txBody>
      </p:sp>
    </p:spTree>
    <p:extLst>
      <p:ext uri="{BB962C8B-B14F-4D97-AF65-F5344CB8AC3E}">
        <p14:creationId xmlns:p14="http://schemas.microsoft.com/office/powerpoint/2010/main" val="364570480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kettering.edu/~drussell/Demos/waves/wavemotion.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hyperlink" Target="http://id.mind.net/~zona/mstm/physics/waves/partsOfAWave/waveParts.htm"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id.mind.net/~zona/mstm/physics/waves/partsOfAWave/waveParts.htm"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phet.colorado.edu/en/simulation/wave-on-a-str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1.xml"/><Relationship Id="rId1" Type="http://schemas.openxmlformats.org/officeDocument/2006/relationships/video" Target="https://www.youtube.com/embed/AurSyy5tJd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lcse.umn.edu/specs/labs/images/spectrum.gif" TargetMode="Externa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on.nasa.gov/tass/images/cont_emspec2.jpg" TargetMode="External"/><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imagine.gsfc.nasa.gov/science/toolbox/emspectrum1.html"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www.youtube.com/embed/lwfJPc-rSXw"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id.mind.net/~zona/mstm/physics/waves/partsOfAWave/waveParts.ht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ience-class.net/Notes/Images_8th_Notes/Transverse-Wave.png"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oleObject" Target="../embeddings/oleObject2.bin"/><Relationship Id="rId10" Type="http://schemas.openxmlformats.org/officeDocument/2006/relationships/image" Target="../media/image29.emf"/><Relationship Id="rId4" Type="http://schemas.openxmlformats.org/officeDocument/2006/relationships/image" Target="../media/image26.emf"/><Relationship Id="rId9" Type="http://schemas.openxmlformats.org/officeDocument/2006/relationships/oleObject" Target="../embeddings/oleObject4.bin"/></Relationships>
</file>

<file path=ppt/slides/_rels/slide5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7.emf"/><Relationship Id="rId5" Type="http://schemas.openxmlformats.org/officeDocument/2006/relationships/oleObject" Target="../embeddings/oleObject6.bin"/><Relationship Id="rId10" Type="http://schemas.openxmlformats.org/officeDocument/2006/relationships/image" Target="../media/image29.emf"/><Relationship Id="rId4" Type="http://schemas.openxmlformats.org/officeDocument/2006/relationships/image" Target="../media/image26.emf"/><Relationship Id="rId9" Type="http://schemas.openxmlformats.org/officeDocument/2006/relationships/oleObject" Target="../embeddings/oleObject8.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physicsclub.net/physletIndex/waves.html" TargetMode="External"/><Relationship Id="rId2" Type="http://schemas.openxmlformats.org/officeDocument/2006/relationships/image" Target="../media/image30.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naic.edu/"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en.wikipedia.org/wiki/Wavelength" TargetMode="External"/><Relationship Id="rId2" Type="http://schemas.openxmlformats.org/officeDocument/2006/relationships/hyperlink" Target="http://en.wikipedia.org/wiki/Radio_waves" TargetMode="Externa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hyperlink" Target="http://en.wikipedia.org/wiki/Hertz" TargetMode="External"/><Relationship Id="rId4" Type="http://schemas.openxmlformats.org/officeDocument/2006/relationships/hyperlink" Target="http://en.wikipedia.org/wiki/Frequency"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lsvl.la.asu.edu/askabiologist/research/seecolor/atable.html" TargetMode="External"/><Relationship Id="rId1" Type="http://schemas.openxmlformats.org/officeDocument/2006/relationships/slideLayout" Target="../slideLayouts/slideLayout1.xml"/><Relationship Id="rId4" Type="http://schemas.openxmlformats.org/officeDocument/2006/relationships/hyperlink" Target="http://son.nasa.gov/tass/images/cont_emspec2.jpg"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en.wikipedia.org/wiki/Visual_perception" TargetMode="External"/><Relationship Id="rId7" Type="http://schemas.openxmlformats.org/officeDocument/2006/relationships/hyperlink" Target="http://en.wikipedia.org/wiki/Particle_physics" TargetMode="External"/><Relationship Id="rId2" Type="http://schemas.openxmlformats.org/officeDocument/2006/relationships/hyperlink" Target="http://en.wikipedia.org/wiki/Electromagnetic_radiation" TargetMode="External"/><Relationship Id="rId1" Type="http://schemas.openxmlformats.org/officeDocument/2006/relationships/slideLayout" Target="../slideLayouts/slideLayout1.xml"/><Relationship Id="rId6" Type="http://schemas.openxmlformats.org/officeDocument/2006/relationships/hyperlink" Target="http://en.wikipedia.org/wiki/Wave" TargetMode="External"/><Relationship Id="rId5" Type="http://schemas.openxmlformats.org/officeDocument/2006/relationships/hyperlink" Target="http://en.wikipedia.org/wiki/Photons" TargetMode="External"/><Relationship Id="rId4" Type="http://schemas.openxmlformats.org/officeDocument/2006/relationships/hyperlink" Target="http://en.wikipedia.org/wiki/Human_eye"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hyperlink" Target="http://son.nasa.gov/tass/images/cont_emspec2.jpg" TargetMode="External"/><Relationship Id="rId4" Type="http://schemas.openxmlformats.org/officeDocument/2006/relationships/image" Target="../media/image3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www.yorku.ca/eye/spectrum.gif" TargetMode="External"/><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ds9.ssl.berkeley.edu/LWS_GEMS/2/images_2/ems350.jp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www.glenbrook.k12.il.us/GBSSCI/PHYS/Class/waves/u10l1c.html#emmech" TargetMode="External"/><Relationship Id="rId2" Type="http://schemas.openxmlformats.org/officeDocument/2006/relationships/hyperlink" Target="http://www.glenbrook.k12.il.us/gbssci/phys/Class/waves/u10l1a.html#stadium"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www.glenbrook.k12.il.us/gbssci/phys/Class/waves/u10l1a.html#stadiu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cience-class.net/Notes/Notes_waves.htm"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kettering.edu/~drussell/Demos/waves/wavemotion.html" TargetMode="External"/><Relationship Id="rId2" Type="http://schemas.openxmlformats.org/officeDocument/2006/relationships/image" Target="../media/image7.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6383" y="2469376"/>
            <a:ext cx="3266856" cy="646331"/>
          </a:xfrm>
          <a:prstGeom prst="rect">
            <a:avLst/>
          </a:prstGeom>
          <a:noFill/>
        </p:spPr>
        <p:txBody>
          <a:bodyPr wrap="none" rtlCol="0">
            <a:spAutoFit/>
          </a:bodyPr>
          <a:lstStyle/>
          <a:p>
            <a:r>
              <a:rPr lang="en-US" sz="3600" dirty="0"/>
              <a:t>Wave Properties</a:t>
            </a:r>
          </a:p>
        </p:txBody>
      </p:sp>
      <p:sp>
        <p:nvSpPr>
          <p:cNvPr id="3" name="TextBox 2"/>
          <p:cNvSpPr txBox="1"/>
          <p:nvPr/>
        </p:nvSpPr>
        <p:spPr>
          <a:xfrm>
            <a:off x="1208322" y="3583669"/>
            <a:ext cx="7002978" cy="707886"/>
          </a:xfrm>
          <a:prstGeom prst="rect">
            <a:avLst/>
          </a:prstGeom>
          <a:noFill/>
        </p:spPr>
        <p:txBody>
          <a:bodyPr wrap="square" rtlCol="0">
            <a:spAutoFit/>
          </a:bodyPr>
          <a:lstStyle/>
          <a:p>
            <a:pPr algn="ctr"/>
            <a:r>
              <a:rPr lang="en-US" sz="2000" dirty="0"/>
              <a:t>How do frequency, amplitude, and wavelength of a transverse wave affect its energy?</a:t>
            </a:r>
          </a:p>
        </p:txBody>
      </p:sp>
      <p:sp>
        <p:nvSpPr>
          <p:cNvPr id="4" name="TextBox 3"/>
          <p:cNvSpPr txBox="1"/>
          <p:nvPr/>
        </p:nvSpPr>
        <p:spPr>
          <a:xfrm>
            <a:off x="952500" y="1663700"/>
            <a:ext cx="184656" cy="584771"/>
          </a:xfrm>
          <a:prstGeom prst="rect">
            <a:avLst/>
          </a:prstGeom>
          <a:noFill/>
        </p:spPr>
        <p:txBody>
          <a:bodyPr wrap="none" lIns="91435" tIns="45718" rIns="91435" bIns="45718" rtlCol="0">
            <a:spAutoFit/>
          </a:bodyPr>
          <a:lstStyle/>
          <a:p>
            <a:pPr algn="ctr"/>
            <a:endParaRPr lang="en-US" sz="3200" dirty="0"/>
          </a:p>
        </p:txBody>
      </p:sp>
    </p:spTree>
    <p:extLst>
      <p:ext uri="{BB962C8B-B14F-4D97-AF65-F5344CB8AC3E}">
        <p14:creationId xmlns:p14="http://schemas.microsoft.com/office/powerpoint/2010/main" val="3776577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11425F9-098D-4C7E-9358-3B5FD3A90126}"/>
              </a:ext>
            </a:extLst>
          </p:cNvPr>
          <p:cNvSpPr>
            <a:spLocks noGrp="1" noChangeArrowheads="1"/>
          </p:cNvSpPr>
          <p:nvPr>
            <p:ph type="title"/>
          </p:nvPr>
        </p:nvSpPr>
        <p:spPr/>
        <p:txBody>
          <a:bodyPr/>
          <a:lstStyle/>
          <a:p>
            <a:pPr eaLnBrk="1" hangingPunct="1"/>
            <a:r>
              <a:rPr lang="en-US" altLang="en-US"/>
              <a:t>Transverse Wave</a:t>
            </a:r>
          </a:p>
        </p:txBody>
      </p:sp>
      <p:sp>
        <p:nvSpPr>
          <p:cNvPr id="45059" name="Rectangle 3">
            <a:extLst>
              <a:ext uri="{FF2B5EF4-FFF2-40B4-BE49-F238E27FC236}">
                <a16:creationId xmlns:a16="http://schemas.microsoft.com/office/drawing/2014/main" id="{0114FAD2-7687-4A5D-AB69-A2EBAA28FB59}"/>
              </a:ext>
            </a:extLst>
          </p:cNvPr>
          <p:cNvSpPr>
            <a:spLocks noGrp="1" noChangeArrowheads="1"/>
          </p:cNvSpPr>
          <p:nvPr>
            <p:ph idx="1"/>
          </p:nvPr>
        </p:nvSpPr>
        <p:spPr>
          <a:xfrm>
            <a:off x="457200" y="1736904"/>
            <a:ext cx="8229600" cy="2971800"/>
          </a:xfrm>
        </p:spPr>
        <p:txBody>
          <a:bodyPr rtlCol="0">
            <a:normAutofit fontScale="92500" lnSpcReduction="10000"/>
          </a:bodyPr>
          <a:lstStyle/>
          <a:p>
            <a:pPr eaLnBrk="1" fontAlgn="auto" hangingPunct="1">
              <a:spcAft>
                <a:spcPts val="0"/>
              </a:spcAft>
              <a:defRPr/>
            </a:pPr>
            <a:r>
              <a:rPr lang="en-US" dirty="0"/>
              <a:t>Particle displacement is </a:t>
            </a:r>
            <a:r>
              <a:rPr lang="en-US" dirty="0">
                <a:solidFill>
                  <a:schemeClr val="accent1">
                    <a:lumMod val="50000"/>
                  </a:schemeClr>
                </a:solidFill>
              </a:rPr>
              <a:t>perpendicular </a:t>
            </a:r>
            <a:r>
              <a:rPr lang="en-US" dirty="0"/>
              <a:t>to the direction of wave propagation. </a:t>
            </a:r>
          </a:p>
          <a:p>
            <a:pPr eaLnBrk="1" fontAlgn="auto" hangingPunct="1">
              <a:spcAft>
                <a:spcPts val="0"/>
              </a:spcAft>
              <a:defRPr/>
            </a:pPr>
            <a:r>
              <a:rPr lang="en-US" dirty="0"/>
              <a:t>The particles do not move along with the wave; they oscillate up and down their positions as the wave passes by. </a:t>
            </a:r>
          </a:p>
          <a:p>
            <a:pPr eaLnBrk="1" fontAlgn="auto" hangingPunct="1">
              <a:spcAft>
                <a:spcPts val="0"/>
              </a:spcAft>
              <a:defRPr/>
            </a:pPr>
            <a:r>
              <a:rPr lang="en-US" dirty="0"/>
              <a:t>All Electromagnetic waves are transverse waves.</a:t>
            </a:r>
          </a:p>
        </p:txBody>
      </p:sp>
      <p:sp>
        <p:nvSpPr>
          <p:cNvPr id="41988" name="Rectangle 4">
            <a:extLst>
              <a:ext uri="{FF2B5EF4-FFF2-40B4-BE49-F238E27FC236}">
                <a16:creationId xmlns:a16="http://schemas.microsoft.com/office/drawing/2014/main" id="{6BDEA6D3-509B-4E84-81E6-458093BE07C0}"/>
              </a:ext>
            </a:extLst>
          </p:cNvPr>
          <p:cNvSpPr>
            <a:spLocks noChangeArrowheads="1"/>
          </p:cNvSpPr>
          <p:nvPr/>
        </p:nvSpPr>
        <p:spPr bwMode="auto">
          <a:xfrm>
            <a:off x="1066800" y="6481763"/>
            <a:ext cx="5483225" cy="307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hlinkClick r:id="rId3"/>
              </a:rPr>
              <a:t>http://www.kettering.edu/~drussell/Demos/waves/wavemotion.html</a:t>
            </a:r>
            <a:r>
              <a:rPr lang="en-US" altLang="en-US" sz="1400">
                <a:latin typeface="Arial" panose="020B0604020202020204" pitchFamily="34" charset="0"/>
              </a:rPr>
              <a:t> </a:t>
            </a:r>
          </a:p>
        </p:txBody>
      </p:sp>
      <p:pic>
        <p:nvPicPr>
          <p:cNvPr id="41989" name="Picture 5" descr="Twave">
            <a:extLst>
              <a:ext uri="{FF2B5EF4-FFF2-40B4-BE49-F238E27FC236}">
                <a16:creationId xmlns:a16="http://schemas.microsoft.com/office/drawing/2014/main" id="{D79617B6-6707-4BAB-A33F-E05CA46AD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029200"/>
            <a:ext cx="46101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0" name="Group 6">
            <a:extLst>
              <a:ext uri="{FF2B5EF4-FFF2-40B4-BE49-F238E27FC236}">
                <a16:creationId xmlns:a16="http://schemas.microsoft.com/office/drawing/2014/main" id="{AF8334CC-2BC2-42A9-9993-104FD8F078DD}"/>
              </a:ext>
            </a:extLst>
          </p:cNvPr>
          <p:cNvGrpSpPr>
            <a:grpSpLocks/>
          </p:cNvGrpSpPr>
          <p:nvPr/>
        </p:nvGrpSpPr>
        <p:grpSpPr bwMode="auto">
          <a:xfrm>
            <a:off x="7772400" y="228600"/>
            <a:ext cx="1066800" cy="1295400"/>
            <a:chOff x="4944" y="432"/>
            <a:chExt cx="672" cy="816"/>
          </a:xfrm>
        </p:grpSpPr>
        <p:sp>
          <p:nvSpPr>
            <p:cNvPr id="41991" name="Line 7">
              <a:extLst>
                <a:ext uri="{FF2B5EF4-FFF2-40B4-BE49-F238E27FC236}">
                  <a16:creationId xmlns:a16="http://schemas.microsoft.com/office/drawing/2014/main" id="{8B74F3AE-E855-40B2-B7F0-A5768B197E65}"/>
                </a:ext>
              </a:extLst>
            </p:cNvPr>
            <p:cNvSpPr>
              <a:spLocks noChangeShapeType="1"/>
            </p:cNvSpPr>
            <p:nvPr/>
          </p:nvSpPr>
          <p:spPr bwMode="auto">
            <a:xfrm>
              <a:off x="5280" y="432"/>
              <a:ext cx="0" cy="8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2" name="Line 8">
              <a:extLst>
                <a:ext uri="{FF2B5EF4-FFF2-40B4-BE49-F238E27FC236}">
                  <a16:creationId xmlns:a16="http://schemas.microsoft.com/office/drawing/2014/main" id="{B2DA88F1-F6A5-42C8-ADD9-FE693C839659}"/>
                </a:ext>
              </a:extLst>
            </p:cNvPr>
            <p:cNvSpPr>
              <a:spLocks noChangeShapeType="1"/>
            </p:cNvSpPr>
            <p:nvPr/>
          </p:nvSpPr>
          <p:spPr bwMode="auto">
            <a:xfrm>
              <a:off x="4944" y="1248"/>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802906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24CD485-5188-4FFC-9D6F-3450A99451D8}"/>
              </a:ext>
            </a:extLst>
          </p:cNvPr>
          <p:cNvSpPr>
            <a:spLocks noGrp="1" noChangeArrowheads="1"/>
          </p:cNvSpPr>
          <p:nvPr>
            <p:ph type="title"/>
          </p:nvPr>
        </p:nvSpPr>
        <p:spPr/>
        <p:txBody>
          <a:bodyPr/>
          <a:lstStyle/>
          <a:p>
            <a:pPr eaLnBrk="1" hangingPunct="1"/>
            <a:r>
              <a:rPr lang="en-US" altLang="en-US" sz="4000"/>
              <a:t>Wavelength (</a:t>
            </a:r>
            <a:r>
              <a:rPr lang="en-US" altLang="en-US" sz="6600">
                <a:latin typeface="Math A" pitchFamily="18" charset="2"/>
              </a:rPr>
              <a:t>l</a:t>
            </a:r>
            <a:r>
              <a:rPr lang="en-US" altLang="en-US" sz="4000">
                <a:cs typeface="Arial" panose="020B0604020202020204" pitchFamily="34" charset="0"/>
              </a:rPr>
              <a:t>)</a:t>
            </a:r>
            <a:endParaRPr lang="el-GR" altLang="en-US" sz="4000">
              <a:cs typeface="Arial" panose="020B0604020202020204" pitchFamily="34" charset="0"/>
            </a:endParaRPr>
          </a:p>
        </p:txBody>
      </p:sp>
      <p:sp>
        <p:nvSpPr>
          <p:cNvPr id="31747" name="Rectangle 3">
            <a:extLst>
              <a:ext uri="{FF2B5EF4-FFF2-40B4-BE49-F238E27FC236}">
                <a16:creationId xmlns:a16="http://schemas.microsoft.com/office/drawing/2014/main" id="{9D731A20-372E-45E2-9D36-1BA3D5E8B269}"/>
              </a:ext>
            </a:extLst>
          </p:cNvPr>
          <p:cNvSpPr>
            <a:spLocks noGrp="1" noChangeArrowheads="1"/>
          </p:cNvSpPr>
          <p:nvPr>
            <p:ph idx="1"/>
          </p:nvPr>
        </p:nvSpPr>
        <p:spPr/>
        <p:txBody>
          <a:bodyPr/>
          <a:lstStyle/>
          <a:p>
            <a:pPr eaLnBrk="1" hangingPunct="1"/>
            <a:r>
              <a:rPr lang="en-US" altLang="en-US"/>
              <a:t>Distance between 2 crest/troughs or 2 compressions/rarefactions</a:t>
            </a:r>
          </a:p>
          <a:p>
            <a:pPr eaLnBrk="1" hangingPunct="1"/>
            <a:r>
              <a:rPr lang="en-US" altLang="en-US"/>
              <a:t>Measured in meters (m)</a:t>
            </a:r>
          </a:p>
          <a:p>
            <a:pPr eaLnBrk="1" hangingPunct="1"/>
            <a:endParaRPr lang="el-GR" altLang="en-US">
              <a:cs typeface="Arial" panose="020B0604020202020204" pitchFamily="34" charset="0"/>
            </a:endParaRPr>
          </a:p>
        </p:txBody>
      </p:sp>
      <p:pic>
        <p:nvPicPr>
          <p:cNvPr id="31748" name="Picture 4" descr="wave4a">
            <a:extLst>
              <a:ext uri="{FF2B5EF4-FFF2-40B4-BE49-F238E27FC236}">
                <a16:creationId xmlns:a16="http://schemas.microsoft.com/office/drawing/2014/main" id="{C6269190-C01C-42AE-993A-3997306F0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29000"/>
            <a:ext cx="7848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a:extLst>
              <a:ext uri="{FF2B5EF4-FFF2-40B4-BE49-F238E27FC236}">
                <a16:creationId xmlns:a16="http://schemas.microsoft.com/office/drawing/2014/main" id="{DE48C2E7-600D-473E-8EF1-90803BED3ED4}"/>
              </a:ext>
            </a:extLst>
          </p:cNvPr>
          <p:cNvSpPr>
            <a:spLocks noChangeArrowheads="1"/>
          </p:cNvSpPr>
          <p:nvPr/>
        </p:nvSpPr>
        <p:spPr bwMode="auto">
          <a:xfrm>
            <a:off x="1524000" y="6553200"/>
            <a:ext cx="61817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hlinkClick r:id="rId3"/>
              </a:rPr>
              <a:t>http://id.mind.net/~zona/mstm/physics/waves/partsOfAWave/waveParts.htm</a:t>
            </a:r>
            <a:r>
              <a:rPr lang="en-US" altLang="en-US" sz="1400">
                <a:latin typeface="Arial" panose="020B0604020202020204" pitchFamily="34" charset="0"/>
              </a:rPr>
              <a:t> </a:t>
            </a:r>
          </a:p>
        </p:txBody>
      </p:sp>
    </p:spTree>
    <p:extLst>
      <p:ext uri="{BB962C8B-B14F-4D97-AF65-F5344CB8AC3E}">
        <p14:creationId xmlns:p14="http://schemas.microsoft.com/office/powerpoint/2010/main" val="1266271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FC59D5F-B35C-45D8-8127-B3ADABF912EF}"/>
              </a:ext>
            </a:extLst>
          </p:cNvPr>
          <p:cNvSpPr>
            <a:spLocks noGrp="1" noChangeArrowheads="1"/>
          </p:cNvSpPr>
          <p:nvPr>
            <p:ph type="title"/>
          </p:nvPr>
        </p:nvSpPr>
        <p:spPr/>
        <p:txBody>
          <a:bodyPr/>
          <a:lstStyle/>
          <a:p>
            <a:pPr eaLnBrk="1" hangingPunct="1"/>
            <a:r>
              <a:rPr lang="en-US" altLang="en-US"/>
              <a:t>Amplitude</a:t>
            </a:r>
          </a:p>
        </p:txBody>
      </p:sp>
      <p:sp>
        <p:nvSpPr>
          <p:cNvPr id="32771" name="Rectangle 3">
            <a:extLst>
              <a:ext uri="{FF2B5EF4-FFF2-40B4-BE49-F238E27FC236}">
                <a16:creationId xmlns:a16="http://schemas.microsoft.com/office/drawing/2014/main" id="{46C56473-F5EA-4B7A-A768-8C0CEAE372A9}"/>
              </a:ext>
            </a:extLst>
          </p:cNvPr>
          <p:cNvSpPr>
            <a:spLocks noGrp="1" noChangeArrowheads="1"/>
          </p:cNvSpPr>
          <p:nvPr>
            <p:ph idx="1"/>
          </p:nvPr>
        </p:nvSpPr>
        <p:spPr>
          <a:xfrm>
            <a:off x="457200" y="1417638"/>
            <a:ext cx="8229600" cy="4525963"/>
          </a:xfrm>
        </p:spPr>
        <p:txBody>
          <a:bodyPr/>
          <a:lstStyle/>
          <a:p>
            <a:pPr eaLnBrk="1" hangingPunct="1"/>
            <a:r>
              <a:rPr lang="en-US" altLang="en-US" sz="2800" dirty="0"/>
              <a:t>Maximum distance the wave vibrates from rest position</a:t>
            </a:r>
          </a:p>
          <a:p>
            <a:pPr eaLnBrk="1" hangingPunct="1"/>
            <a:r>
              <a:rPr lang="en-US" altLang="en-US" sz="2800" dirty="0"/>
              <a:t>Related to height</a:t>
            </a:r>
          </a:p>
          <a:p>
            <a:pPr eaLnBrk="1" hangingPunct="1"/>
            <a:r>
              <a:rPr lang="en-US" altLang="en-US" sz="2800" dirty="0"/>
              <a:t>Measured in meters (m)</a:t>
            </a:r>
          </a:p>
          <a:p>
            <a:pPr eaLnBrk="1" hangingPunct="1"/>
            <a:r>
              <a:rPr lang="en-US" altLang="en-US" sz="2800" dirty="0"/>
              <a:t>Large amplitude = tall wave Small amplitude = short wave</a:t>
            </a:r>
          </a:p>
        </p:txBody>
      </p:sp>
      <p:pic>
        <p:nvPicPr>
          <p:cNvPr id="32772" name="Picture 4" descr="wave3a">
            <a:extLst>
              <a:ext uri="{FF2B5EF4-FFF2-40B4-BE49-F238E27FC236}">
                <a16:creationId xmlns:a16="http://schemas.microsoft.com/office/drawing/2014/main" id="{7E34CD7F-AA74-4DC3-B708-2F90C99D7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6482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5">
            <a:extLst>
              <a:ext uri="{FF2B5EF4-FFF2-40B4-BE49-F238E27FC236}">
                <a16:creationId xmlns:a16="http://schemas.microsoft.com/office/drawing/2014/main" id="{2480495A-E043-4262-8C8C-4AFAF6EE6696}"/>
              </a:ext>
            </a:extLst>
          </p:cNvPr>
          <p:cNvSpPr>
            <a:spLocks noChangeArrowheads="1"/>
          </p:cNvSpPr>
          <p:nvPr/>
        </p:nvSpPr>
        <p:spPr bwMode="auto">
          <a:xfrm>
            <a:off x="1295400" y="6553200"/>
            <a:ext cx="61817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hlinkClick r:id="rId3"/>
              </a:rPr>
              <a:t>http://id.mind.net/~zona/mstm/physics/waves/partsOfAWave/waveParts.htm</a:t>
            </a:r>
            <a:r>
              <a:rPr lang="en-US" altLang="en-US" sz="1400">
                <a:latin typeface="Arial" panose="020B0604020202020204" pitchFamily="34" charset="0"/>
              </a:rPr>
              <a:t> </a:t>
            </a:r>
          </a:p>
        </p:txBody>
      </p:sp>
    </p:spTree>
    <p:extLst>
      <p:ext uri="{BB962C8B-B14F-4D97-AF65-F5344CB8AC3E}">
        <p14:creationId xmlns:p14="http://schemas.microsoft.com/office/powerpoint/2010/main" val="297471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026" y="2882900"/>
            <a:ext cx="8758606" cy="523216"/>
          </a:xfrm>
          <a:prstGeom prst="rect">
            <a:avLst/>
          </a:prstGeom>
          <a:noFill/>
        </p:spPr>
        <p:txBody>
          <a:bodyPr wrap="none" lIns="91435" tIns="45718" rIns="91435" bIns="45718" rtlCol="0">
            <a:spAutoFit/>
          </a:bodyPr>
          <a:lstStyle/>
          <a:p>
            <a:pPr algn="ctr"/>
            <a:r>
              <a:rPr lang="en-US" sz="2800" u="sng" dirty="0">
                <a:hlinkClick r:id="rId2"/>
              </a:rPr>
              <a:t>https://phet.colorado.edu/en/simulation/wave-on-a-string</a:t>
            </a:r>
            <a:r>
              <a:rPr lang="en-US" sz="2800" u="sng" dirty="0"/>
              <a:t> </a:t>
            </a:r>
            <a:endParaRPr lang="en-US" sz="2800" dirty="0"/>
          </a:p>
        </p:txBody>
      </p:sp>
      <p:sp>
        <p:nvSpPr>
          <p:cNvPr id="3" name="Title 2">
            <a:extLst>
              <a:ext uri="{FF2B5EF4-FFF2-40B4-BE49-F238E27FC236}">
                <a16:creationId xmlns:a16="http://schemas.microsoft.com/office/drawing/2014/main" id="{90FBAF65-B2B5-43BA-9247-38512BBC51F1}"/>
              </a:ext>
            </a:extLst>
          </p:cNvPr>
          <p:cNvSpPr>
            <a:spLocks noGrp="1"/>
          </p:cNvSpPr>
          <p:nvPr>
            <p:ph type="title"/>
          </p:nvPr>
        </p:nvSpPr>
        <p:spPr/>
        <p:txBody>
          <a:bodyPr>
            <a:normAutofit/>
          </a:bodyPr>
          <a:lstStyle/>
          <a:p>
            <a:r>
              <a:rPr lang="en-US" dirty="0"/>
              <a:t>Explore:  Waves on a String</a:t>
            </a:r>
          </a:p>
        </p:txBody>
      </p:sp>
    </p:spTree>
    <p:extLst>
      <p:ext uri="{BB962C8B-B14F-4D97-AF65-F5344CB8AC3E}">
        <p14:creationId xmlns:p14="http://schemas.microsoft.com/office/powerpoint/2010/main" val="3342668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4A18C0-5860-4568-9222-C0DB4E33F6FA}"/>
              </a:ext>
            </a:extLst>
          </p:cNvPr>
          <p:cNvPicPr>
            <a:picLocks noChangeAspect="1"/>
          </p:cNvPicPr>
          <p:nvPr/>
        </p:nvPicPr>
        <p:blipFill>
          <a:blip r:embed="rId2"/>
          <a:stretch>
            <a:fillRect/>
          </a:stretch>
        </p:blipFill>
        <p:spPr>
          <a:xfrm>
            <a:off x="-65314" y="1963821"/>
            <a:ext cx="9144000" cy="4180660"/>
          </a:xfrm>
          <a:prstGeom prst="rect">
            <a:avLst/>
          </a:prstGeom>
        </p:spPr>
      </p:pic>
      <p:sp>
        <p:nvSpPr>
          <p:cNvPr id="2" name="Title 1">
            <a:extLst>
              <a:ext uri="{FF2B5EF4-FFF2-40B4-BE49-F238E27FC236}">
                <a16:creationId xmlns:a16="http://schemas.microsoft.com/office/drawing/2014/main" id="{AB76420A-0C4A-48C0-B5E8-2A924F914D72}"/>
              </a:ext>
            </a:extLst>
          </p:cNvPr>
          <p:cNvSpPr>
            <a:spLocks noGrp="1"/>
          </p:cNvSpPr>
          <p:nvPr>
            <p:ph type="title"/>
          </p:nvPr>
        </p:nvSpPr>
        <p:spPr/>
        <p:txBody>
          <a:bodyPr/>
          <a:lstStyle/>
          <a:p>
            <a:r>
              <a:rPr lang="en-US" dirty="0"/>
              <a:t>Explore:  Waves on a String</a:t>
            </a:r>
          </a:p>
        </p:txBody>
      </p:sp>
    </p:spTree>
    <p:extLst>
      <p:ext uri="{BB962C8B-B14F-4D97-AF65-F5344CB8AC3E}">
        <p14:creationId xmlns:p14="http://schemas.microsoft.com/office/powerpoint/2010/main" val="1025211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DF22DB-7615-4E55-A26C-FC9308B71771}"/>
              </a:ext>
            </a:extLst>
          </p:cNvPr>
          <p:cNvPicPr>
            <a:picLocks noChangeAspect="1"/>
          </p:cNvPicPr>
          <p:nvPr/>
        </p:nvPicPr>
        <p:blipFill>
          <a:blip r:embed="rId2"/>
          <a:stretch>
            <a:fillRect/>
          </a:stretch>
        </p:blipFill>
        <p:spPr>
          <a:xfrm>
            <a:off x="0" y="804507"/>
            <a:ext cx="9144000" cy="5416935"/>
          </a:xfrm>
          <a:prstGeom prst="rect">
            <a:avLst/>
          </a:prstGeom>
        </p:spPr>
      </p:pic>
    </p:spTree>
    <p:extLst>
      <p:ext uri="{BB962C8B-B14F-4D97-AF65-F5344CB8AC3E}">
        <p14:creationId xmlns:p14="http://schemas.microsoft.com/office/powerpoint/2010/main" val="697344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3DDBB3-5720-4AAA-BD21-ED8277EEAE20}"/>
              </a:ext>
            </a:extLst>
          </p:cNvPr>
          <p:cNvPicPr>
            <a:picLocks noChangeAspect="1"/>
          </p:cNvPicPr>
          <p:nvPr/>
        </p:nvPicPr>
        <p:blipFill>
          <a:blip r:embed="rId2"/>
          <a:stretch>
            <a:fillRect/>
          </a:stretch>
        </p:blipFill>
        <p:spPr>
          <a:xfrm>
            <a:off x="-65314" y="1098557"/>
            <a:ext cx="9144000" cy="4884821"/>
          </a:xfrm>
          <a:prstGeom prst="rect">
            <a:avLst/>
          </a:prstGeom>
        </p:spPr>
      </p:pic>
    </p:spTree>
    <p:extLst>
      <p:ext uri="{BB962C8B-B14F-4D97-AF65-F5344CB8AC3E}">
        <p14:creationId xmlns:p14="http://schemas.microsoft.com/office/powerpoint/2010/main" val="3885749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A4C0DB-5011-4768-870D-5DE9033C8965}"/>
              </a:ext>
            </a:extLst>
          </p:cNvPr>
          <p:cNvSpPr>
            <a:spLocks noGrp="1"/>
          </p:cNvSpPr>
          <p:nvPr>
            <p:ph type="title"/>
          </p:nvPr>
        </p:nvSpPr>
        <p:spPr>
          <a:xfrm>
            <a:off x="457200" y="837422"/>
            <a:ext cx="8229600" cy="857250"/>
          </a:xfrm>
        </p:spPr>
        <p:txBody>
          <a:bodyPr/>
          <a:lstStyle/>
          <a:p>
            <a:r>
              <a:rPr lang="en-US" dirty="0"/>
              <a:t>How will your organize your data?</a:t>
            </a:r>
          </a:p>
        </p:txBody>
      </p:sp>
      <p:sp>
        <p:nvSpPr>
          <p:cNvPr id="5" name="Content Placeholder 2">
            <a:extLst>
              <a:ext uri="{FF2B5EF4-FFF2-40B4-BE49-F238E27FC236}">
                <a16:creationId xmlns:a16="http://schemas.microsoft.com/office/drawing/2014/main" id="{0DB7C083-92B3-49FB-85CA-976D2204BBF5}"/>
              </a:ext>
            </a:extLst>
          </p:cNvPr>
          <p:cNvSpPr txBox="1">
            <a:spLocks/>
          </p:cNvSpPr>
          <p:nvPr/>
        </p:nvSpPr>
        <p:spPr>
          <a:xfrm>
            <a:off x="457200" y="1700503"/>
            <a:ext cx="8416211" cy="4902071"/>
          </a:xfrm>
          <a:prstGeom prst="rect">
            <a:avLst/>
          </a:prstGeom>
        </p:spPr>
        <p:txBody>
          <a:bodyPr>
            <a:normAutofit fontScale="250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7600" dirty="0"/>
              <a:t>To determine </a:t>
            </a:r>
            <a:r>
              <a:rPr lang="en-US" sz="7600" b="1" i="1" dirty="0"/>
              <a:t>what type of data you need to collect</a:t>
            </a:r>
            <a:r>
              <a:rPr lang="en-US" sz="7600" i="1" dirty="0"/>
              <a:t>, </a:t>
            </a:r>
            <a:r>
              <a:rPr lang="en-US" sz="7600" dirty="0"/>
              <a:t>think about the following questions:</a:t>
            </a:r>
          </a:p>
          <a:p>
            <a:pPr lvl="0"/>
            <a:r>
              <a:rPr lang="en-US" sz="7600" dirty="0"/>
              <a:t>How will you test the ability to make the action figure jump higher? </a:t>
            </a:r>
          </a:p>
          <a:p>
            <a:pPr lvl="0"/>
            <a:r>
              <a:rPr lang="en-US" sz="7600" dirty="0"/>
              <a:t>How will you measure the height of the jump?</a:t>
            </a:r>
          </a:p>
          <a:p>
            <a:pPr lvl="0"/>
            <a:r>
              <a:rPr lang="en-US" sz="7600" dirty="0"/>
              <a:t>What type of measurements or observations will you need to record during your investigation?</a:t>
            </a:r>
          </a:p>
          <a:p>
            <a:pPr marL="0" indent="0">
              <a:buNone/>
            </a:pPr>
            <a:r>
              <a:rPr lang="en-US" sz="7600" dirty="0"/>
              <a:t> </a:t>
            </a:r>
          </a:p>
          <a:p>
            <a:pPr marL="0" indent="0">
              <a:buNone/>
            </a:pPr>
            <a:r>
              <a:rPr lang="en-US" sz="7600" dirty="0"/>
              <a:t>To determine </a:t>
            </a:r>
            <a:r>
              <a:rPr lang="en-US" sz="7600" b="1" i="1" dirty="0"/>
              <a:t>how you will collect your data</a:t>
            </a:r>
            <a:r>
              <a:rPr lang="en-US" sz="7600" i="1" dirty="0"/>
              <a:t>, </a:t>
            </a:r>
            <a:r>
              <a:rPr lang="en-US" sz="7600" dirty="0"/>
              <a:t>think about the following questions:</a:t>
            </a:r>
          </a:p>
          <a:p>
            <a:pPr lvl="0"/>
            <a:r>
              <a:rPr lang="en-US" sz="7600" dirty="0"/>
              <a:t>How often will you collect data and when will you do it? </a:t>
            </a:r>
          </a:p>
          <a:p>
            <a:r>
              <a:rPr lang="en-US" sz="7600" dirty="0"/>
              <a:t>How will you make sure that your data are of high quality (i.e., how will you reduce error)?</a:t>
            </a:r>
          </a:p>
          <a:p>
            <a:endParaRPr lang="en-US" sz="7600" dirty="0"/>
          </a:p>
          <a:p>
            <a:pPr marL="0" indent="0">
              <a:buNone/>
            </a:pPr>
            <a:r>
              <a:rPr lang="en-US" sz="7600" dirty="0"/>
              <a:t>How will you keep track of the data you collect and how will you organize it? </a:t>
            </a:r>
          </a:p>
          <a:p>
            <a:r>
              <a:rPr lang="en-US" sz="7600" dirty="0"/>
              <a:t>To determine </a:t>
            </a:r>
            <a:r>
              <a:rPr lang="en-US" sz="7600" b="1" i="1" dirty="0"/>
              <a:t>how you will analyze your data</a:t>
            </a:r>
            <a:r>
              <a:rPr lang="en-US" sz="7600" i="1" dirty="0"/>
              <a:t>, </a:t>
            </a:r>
            <a:r>
              <a:rPr lang="en-US" sz="7600" dirty="0"/>
              <a:t>think about the following questions:</a:t>
            </a:r>
          </a:p>
          <a:p>
            <a:pPr lvl="0"/>
            <a:r>
              <a:rPr lang="en-US" sz="7600" dirty="0"/>
              <a:t>What type of calculations will you need to make? </a:t>
            </a:r>
          </a:p>
          <a:p>
            <a:pPr lvl="0"/>
            <a:r>
              <a:rPr lang="en-US" sz="7600" dirty="0"/>
              <a:t>What type of graph could you create to help make sense of your data?</a:t>
            </a:r>
          </a:p>
          <a:p>
            <a:pPr>
              <a:buFont typeface="Arial" charset="0"/>
              <a:buNone/>
              <a:defRPr/>
            </a:pPr>
            <a:endParaRPr lang="en-US" sz="2400" dirty="0"/>
          </a:p>
          <a:p>
            <a:pPr marL="0" indent="0">
              <a:buNone/>
              <a:defRPr/>
            </a:pPr>
            <a:br>
              <a:rPr lang="en-US" sz="2400" dirty="0"/>
            </a:br>
            <a:endParaRPr lang="en-US" sz="2400" dirty="0"/>
          </a:p>
        </p:txBody>
      </p:sp>
      <p:sp>
        <p:nvSpPr>
          <p:cNvPr id="6" name="Rectangle: Rounded Corners 5">
            <a:extLst>
              <a:ext uri="{FF2B5EF4-FFF2-40B4-BE49-F238E27FC236}">
                <a16:creationId xmlns:a16="http://schemas.microsoft.com/office/drawing/2014/main" id="{A1A3D149-DA3A-4E80-9556-368F77C5D716}"/>
              </a:ext>
            </a:extLst>
          </p:cNvPr>
          <p:cNvSpPr/>
          <p:nvPr/>
        </p:nvSpPr>
        <p:spPr>
          <a:xfrm>
            <a:off x="93307" y="298579"/>
            <a:ext cx="9144000" cy="5388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a:t>Stage 2:  Design a method &amp; collect data</a:t>
            </a:r>
          </a:p>
        </p:txBody>
      </p:sp>
    </p:spTree>
    <p:extLst>
      <p:ext uri="{BB962C8B-B14F-4D97-AF65-F5344CB8AC3E}">
        <p14:creationId xmlns:p14="http://schemas.microsoft.com/office/powerpoint/2010/main" val="81374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843144-DD9F-4532-8855-11BFAB94B41F}"/>
              </a:ext>
            </a:extLst>
          </p:cNvPr>
          <p:cNvSpPr>
            <a:spLocks noGrp="1"/>
          </p:cNvSpPr>
          <p:nvPr>
            <p:ph type="title"/>
          </p:nvPr>
        </p:nvSpPr>
        <p:spPr/>
        <p:txBody>
          <a:bodyPr/>
          <a:lstStyle/>
          <a:p>
            <a:r>
              <a:rPr lang="en-US" sz="4000" dirty="0"/>
              <a:t>Collect data during your investigation</a:t>
            </a:r>
          </a:p>
        </p:txBody>
      </p:sp>
    </p:spTree>
    <p:extLst>
      <p:ext uri="{BB962C8B-B14F-4D97-AF65-F5344CB8AC3E}">
        <p14:creationId xmlns:p14="http://schemas.microsoft.com/office/powerpoint/2010/main" val="3272053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hiteboar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980" y="1001841"/>
            <a:ext cx="4960710" cy="3351383"/>
          </a:xfrm>
          <a:prstGeom prst="rect">
            <a:avLst/>
          </a:prstGeom>
        </p:spPr>
      </p:pic>
      <p:sp>
        <p:nvSpPr>
          <p:cNvPr id="11" name="TextBox 10"/>
          <p:cNvSpPr txBox="1"/>
          <p:nvPr/>
        </p:nvSpPr>
        <p:spPr>
          <a:xfrm>
            <a:off x="989188" y="1839523"/>
            <a:ext cx="1502383" cy="992577"/>
          </a:xfrm>
          <a:prstGeom prst="rect">
            <a:avLst/>
          </a:prstGeom>
          <a:noFill/>
        </p:spPr>
        <p:txBody>
          <a:bodyPr wrap="square" lIns="68576" tIns="34289" rIns="68576" bIns="34289" rtlCol="0">
            <a:spAutoFit/>
          </a:bodyPr>
          <a:lstStyle/>
          <a:p>
            <a:pPr algn="ctr" defTabSz="685800"/>
            <a:r>
              <a:rPr lang="en-US" sz="2000" dirty="0">
                <a:solidFill>
                  <a:prstClr val="black"/>
                </a:solidFill>
                <a:latin typeface="Calibri"/>
              </a:rPr>
              <a:t>Your answer to the question</a:t>
            </a:r>
          </a:p>
        </p:txBody>
      </p:sp>
      <p:sp>
        <p:nvSpPr>
          <p:cNvPr id="12" name="TextBox 11"/>
          <p:cNvSpPr txBox="1"/>
          <p:nvPr/>
        </p:nvSpPr>
        <p:spPr>
          <a:xfrm>
            <a:off x="1053054" y="3308840"/>
            <a:ext cx="1767990" cy="1300354"/>
          </a:xfrm>
          <a:prstGeom prst="rect">
            <a:avLst/>
          </a:prstGeom>
          <a:noFill/>
        </p:spPr>
        <p:txBody>
          <a:bodyPr wrap="square" lIns="68576" tIns="34289" rIns="68576" bIns="34289" rtlCol="0">
            <a:spAutoFit/>
          </a:bodyPr>
          <a:lstStyle/>
          <a:p>
            <a:pPr algn="ctr" defTabSz="685800"/>
            <a:r>
              <a:rPr lang="en-US" sz="2000" dirty="0">
                <a:solidFill>
                  <a:prstClr val="black"/>
                </a:solidFill>
                <a:latin typeface="Calibri"/>
              </a:rPr>
              <a:t>Data + Analysis + Interpretation of the Analysis </a:t>
            </a:r>
          </a:p>
        </p:txBody>
      </p:sp>
      <p:sp>
        <p:nvSpPr>
          <p:cNvPr id="13" name="TextBox 12"/>
          <p:cNvSpPr txBox="1"/>
          <p:nvPr/>
        </p:nvSpPr>
        <p:spPr>
          <a:xfrm>
            <a:off x="4357620" y="4300703"/>
            <a:ext cx="4329180" cy="900244"/>
          </a:xfrm>
          <a:prstGeom prst="rect">
            <a:avLst/>
          </a:prstGeom>
          <a:noFill/>
          <a:ln>
            <a:noFill/>
          </a:ln>
        </p:spPr>
        <p:txBody>
          <a:bodyPr wrap="square" lIns="68576" tIns="34289" rIns="68576" bIns="34289" rtlCol="0">
            <a:spAutoFit/>
          </a:bodyPr>
          <a:lstStyle/>
          <a:p>
            <a:pPr algn="ctr" defTabSz="685800"/>
            <a:r>
              <a:rPr lang="en-US" dirty="0">
                <a:solidFill>
                  <a:prstClr val="black"/>
                </a:solidFill>
                <a:latin typeface="Calibri"/>
              </a:rPr>
              <a:t>Use scientific concepts to explain why the evidence is important (you can also describe your assumptions)</a:t>
            </a:r>
          </a:p>
        </p:txBody>
      </p:sp>
      <p:cxnSp>
        <p:nvCxnSpPr>
          <p:cNvPr id="17" name="Straight Arrow Connector 16"/>
          <p:cNvCxnSpPr/>
          <p:nvPr/>
        </p:nvCxnSpPr>
        <p:spPr>
          <a:xfrm flipV="1">
            <a:off x="2491572" y="2215522"/>
            <a:ext cx="832819" cy="48155"/>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1" name="Straight Arrow Connector 20"/>
          <p:cNvCxnSpPr>
            <a:cxnSpLocks/>
            <a:stCxn id="13" idx="0"/>
          </p:cNvCxnSpPr>
          <p:nvPr/>
        </p:nvCxnSpPr>
        <p:spPr>
          <a:xfrm flipH="1" flipV="1">
            <a:off x="6058794" y="3683979"/>
            <a:ext cx="463416" cy="616724"/>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V="1">
            <a:off x="2801091" y="3444436"/>
            <a:ext cx="623255" cy="239543"/>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25" name="Rectangle 24"/>
          <p:cNvSpPr/>
          <p:nvPr/>
        </p:nvSpPr>
        <p:spPr>
          <a:xfrm>
            <a:off x="1297651" y="4618479"/>
            <a:ext cx="2491383" cy="602689"/>
          </a:xfrm>
          <a:prstGeom prst="rect">
            <a:avLst/>
          </a:prstGeom>
        </p:spPr>
        <p:txBody>
          <a:bodyPr wrap="square" lIns="48218" tIns="24110" rIns="48218" bIns="24110">
            <a:spAutoFit/>
          </a:bodyPr>
          <a:lstStyle/>
          <a:p>
            <a:pPr algn="ctr" defTabSz="685800"/>
            <a:r>
              <a:rPr lang="en-US" dirty="0">
                <a:solidFill>
                  <a:srgbClr val="0000FF"/>
                </a:solidFill>
                <a:latin typeface="Calibri"/>
              </a:rPr>
              <a:t>Interpretation = What does the analysis </a:t>
            </a:r>
            <a:r>
              <a:rPr lang="en-US" b="1" dirty="0">
                <a:solidFill>
                  <a:srgbClr val="0000FF"/>
                </a:solidFill>
                <a:latin typeface="Calibri"/>
              </a:rPr>
              <a:t>mean</a:t>
            </a:r>
            <a:r>
              <a:rPr lang="en-US" dirty="0">
                <a:solidFill>
                  <a:srgbClr val="0000FF"/>
                </a:solidFill>
                <a:latin typeface="Calibri"/>
              </a:rPr>
              <a:t>?</a:t>
            </a:r>
          </a:p>
        </p:txBody>
      </p:sp>
      <p:sp>
        <p:nvSpPr>
          <p:cNvPr id="26" name="Rectangle 25"/>
          <p:cNvSpPr/>
          <p:nvPr/>
        </p:nvSpPr>
        <p:spPr>
          <a:xfrm>
            <a:off x="4087289" y="5350405"/>
            <a:ext cx="4272856" cy="664244"/>
          </a:xfrm>
          <a:prstGeom prst="rect">
            <a:avLst/>
          </a:prstGeom>
        </p:spPr>
        <p:txBody>
          <a:bodyPr wrap="square" lIns="48218" tIns="24110" rIns="48218" bIns="24110">
            <a:spAutoFit/>
          </a:bodyPr>
          <a:lstStyle/>
          <a:p>
            <a:pPr algn="ctr" defTabSz="685800"/>
            <a:r>
              <a:rPr lang="en-US" sz="2000" dirty="0">
                <a:solidFill>
                  <a:srgbClr val="008000"/>
                </a:solidFill>
                <a:latin typeface="Calibri"/>
              </a:rPr>
              <a:t>Justification = Why does the evidence </a:t>
            </a:r>
            <a:r>
              <a:rPr lang="en-US" sz="2000" b="1" dirty="0">
                <a:solidFill>
                  <a:srgbClr val="008000"/>
                </a:solidFill>
                <a:latin typeface="Calibri"/>
              </a:rPr>
              <a:t>matter</a:t>
            </a:r>
            <a:r>
              <a:rPr lang="en-US" sz="2000" dirty="0">
                <a:solidFill>
                  <a:srgbClr val="008000"/>
                </a:solidFill>
                <a:latin typeface="Calibri"/>
              </a:rPr>
              <a:t>? </a:t>
            </a:r>
          </a:p>
        </p:txBody>
      </p:sp>
      <p:sp>
        <p:nvSpPr>
          <p:cNvPr id="2" name="TextBox 1"/>
          <p:cNvSpPr txBox="1"/>
          <p:nvPr/>
        </p:nvSpPr>
        <p:spPr>
          <a:xfrm>
            <a:off x="4408647" y="2838463"/>
            <a:ext cx="919362" cy="438580"/>
          </a:xfrm>
          <a:prstGeom prst="rect">
            <a:avLst/>
          </a:prstGeom>
          <a:noFill/>
        </p:spPr>
        <p:txBody>
          <a:bodyPr wrap="square" lIns="68576" tIns="34289" rIns="68576" bIns="34289" rtlCol="0">
            <a:spAutoFit/>
          </a:bodyPr>
          <a:lstStyle/>
          <a:p>
            <a:pPr defTabSz="685800"/>
            <a:r>
              <a:rPr lang="en-US" sz="1200" dirty="0">
                <a:solidFill>
                  <a:srgbClr val="0000FF"/>
                </a:solidFill>
                <a:latin typeface="Calibri"/>
              </a:rPr>
              <a:t>This graph shows…</a:t>
            </a:r>
          </a:p>
        </p:txBody>
      </p:sp>
      <p:cxnSp>
        <p:nvCxnSpPr>
          <p:cNvPr id="4" name="Straight Connector 3"/>
          <p:cNvCxnSpPr/>
          <p:nvPr/>
        </p:nvCxnSpPr>
        <p:spPr>
          <a:xfrm>
            <a:off x="3529869" y="2886870"/>
            <a:ext cx="0" cy="785912"/>
          </a:xfrm>
          <a:prstGeom prst="line">
            <a:avLst/>
          </a:prstGeom>
          <a:ln>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529869" y="3672782"/>
            <a:ext cx="827751" cy="0"/>
          </a:xfrm>
          <a:prstGeom prst="line">
            <a:avLst/>
          </a:prstGeom>
          <a:ln>
            <a:solidFill>
              <a:srgbClr val="0000FF"/>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775848" y="2965419"/>
            <a:ext cx="1652610" cy="623246"/>
          </a:xfrm>
          <a:prstGeom prst="rect">
            <a:avLst/>
          </a:prstGeom>
          <a:noFill/>
        </p:spPr>
        <p:txBody>
          <a:bodyPr wrap="square" lIns="68576" tIns="34289" rIns="68576" bIns="34289" rtlCol="0">
            <a:spAutoFit/>
          </a:bodyPr>
          <a:lstStyle/>
          <a:p>
            <a:pPr defTabSz="685800"/>
            <a:r>
              <a:rPr lang="en-US" sz="1200" dirty="0">
                <a:solidFill>
                  <a:srgbClr val="008000"/>
                </a:solidFill>
                <a:latin typeface="Calibri"/>
              </a:rPr>
              <a:t>Our evidence is based on the following assumptions…</a:t>
            </a:r>
          </a:p>
        </p:txBody>
      </p:sp>
      <p:sp>
        <p:nvSpPr>
          <p:cNvPr id="15" name="Title 1">
            <a:extLst>
              <a:ext uri="{FF2B5EF4-FFF2-40B4-BE49-F238E27FC236}">
                <a16:creationId xmlns:a16="http://schemas.microsoft.com/office/drawing/2014/main" id="{30532489-BF42-4BF8-B9F2-9127B898E064}"/>
              </a:ext>
            </a:extLst>
          </p:cNvPr>
          <p:cNvSpPr txBox="1">
            <a:spLocks/>
          </p:cNvSpPr>
          <p:nvPr/>
        </p:nvSpPr>
        <p:spPr>
          <a:xfrm rot="16200000">
            <a:off x="-2880273" y="2965056"/>
            <a:ext cx="7090700" cy="857250"/>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685800"/>
            <a:r>
              <a:rPr lang="en-US" sz="3000" dirty="0">
                <a:solidFill>
                  <a:prstClr val="black"/>
                </a:solidFill>
                <a:latin typeface="Calibri"/>
              </a:rPr>
              <a:t>Planning your initial argument </a:t>
            </a:r>
          </a:p>
        </p:txBody>
      </p:sp>
      <p:sp>
        <p:nvSpPr>
          <p:cNvPr id="16" name="Rectangle: Rounded Corners 15">
            <a:extLst>
              <a:ext uri="{FF2B5EF4-FFF2-40B4-BE49-F238E27FC236}">
                <a16:creationId xmlns:a16="http://schemas.microsoft.com/office/drawing/2014/main" id="{CDEEBA60-A7EC-4C96-BF0B-BAFE009DF485}"/>
              </a:ext>
            </a:extLst>
          </p:cNvPr>
          <p:cNvSpPr/>
          <p:nvPr/>
        </p:nvSpPr>
        <p:spPr>
          <a:xfrm>
            <a:off x="3164681" y="6259606"/>
            <a:ext cx="5939891" cy="5388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685800"/>
            <a:r>
              <a:rPr lang="en-US" b="1" dirty="0">
                <a:solidFill>
                  <a:prstClr val="white"/>
                </a:solidFill>
                <a:latin typeface="Calibri"/>
              </a:rPr>
              <a:t>Stage 3: Analyze data and create a tentative argument</a:t>
            </a:r>
          </a:p>
        </p:txBody>
      </p:sp>
    </p:spTree>
    <p:extLst>
      <p:ext uri="{BB962C8B-B14F-4D97-AF65-F5344CB8AC3E}">
        <p14:creationId xmlns:p14="http://schemas.microsoft.com/office/powerpoint/2010/main" val="911381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00B8-8D03-41E7-81B3-6099EF9EB04D}"/>
              </a:ext>
            </a:extLst>
          </p:cNvPr>
          <p:cNvSpPr>
            <a:spLocks noGrp="1"/>
          </p:cNvSpPr>
          <p:nvPr>
            <p:ph type="title" idx="4294967295"/>
          </p:nvPr>
        </p:nvSpPr>
        <p:spPr>
          <a:xfrm>
            <a:off x="355539" y="1244806"/>
            <a:ext cx="8229600" cy="857250"/>
          </a:xfrm>
        </p:spPr>
        <p:txBody>
          <a:bodyPr/>
          <a:lstStyle/>
          <a:p>
            <a:r>
              <a:rPr lang="en-US" dirty="0"/>
              <a:t>Background Information</a:t>
            </a:r>
          </a:p>
        </p:txBody>
      </p:sp>
      <p:sp>
        <p:nvSpPr>
          <p:cNvPr id="4" name="Rectangle: Rounded Corners 3">
            <a:extLst>
              <a:ext uri="{FF2B5EF4-FFF2-40B4-BE49-F238E27FC236}">
                <a16:creationId xmlns:a16="http://schemas.microsoft.com/office/drawing/2014/main" id="{F0B27A66-D176-4CE6-A2F8-F07D2B96AC49}"/>
              </a:ext>
            </a:extLst>
          </p:cNvPr>
          <p:cNvSpPr/>
          <p:nvPr/>
        </p:nvSpPr>
        <p:spPr>
          <a:xfrm>
            <a:off x="0" y="318407"/>
            <a:ext cx="9144000" cy="5388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a:t>Stage 1:  Identification of the task &amp; guiding question</a:t>
            </a:r>
          </a:p>
        </p:txBody>
      </p:sp>
    </p:spTree>
    <p:extLst>
      <p:ext uri="{BB962C8B-B14F-4D97-AF65-F5344CB8AC3E}">
        <p14:creationId xmlns:p14="http://schemas.microsoft.com/office/powerpoint/2010/main" val="137465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04B6E4-7F94-40B7-9430-FEEAB2F458A6}"/>
              </a:ext>
            </a:extLst>
          </p:cNvPr>
          <p:cNvSpPr>
            <a:spLocks noGrp="1"/>
          </p:cNvSpPr>
          <p:nvPr>
            <p:ph type="title"/>
          </p:nvPr>
        </p:nvSpPr>
        <p:spPr>
          <a:xfrm>
            <a:off x="83977" y="367783"/>
            <a:ext cx="9143999" cy="857250"/>
          </a:xfrm>
        </p:spPr>
        <p:txBody>
          <a:bodyPr/>
          <a:lstStyle/>
          <a:p>
            <a:r>
              <a:rPr lang="en-US" sz="3200" dirty="0"/>
              <a:t>What is the difference between evidence and justification?</a:t>
            </a:r>
          </a:p>
        </p:txBody>
      </p:sp>
      <p:pic>
        <p:nvPicPr>
          <p:cNvPr id="5" name="AurSyy5tJdE">
            <a:hlinkClick r:id="" action="ppaction://media"/>
            <a:extLst>
              <a:ext uri="{FF2B5EF4-FFF2-40B4-BE49-F238E27FC236}">
                <a16:creationId xmlns:a16="http://schemas.microsoft.com/office/drawing/2014/main" id="{AD75E3EA-1631-4CE7-8568-CC11AA167151}"/>
              </a:ext>
            </a:extLst>
          </p:cNvPr>
          <p:cNvPicPr>
            <a:picLocks noRot="1" noChangeAspect="1"/>
          </p:cNvPicPr>
          <p:nvPr>
            <a:videoFile r:link="rId1"/>
          </p:nvPr>
        </p:nvPicPr>
        <p:blipFill>
          <a:blip r:embed="rId3"/>
          <a:stretch>
            <a:fillRect/>
          </a:stretch>
        </p:blipFill>
        <p:spPr>
          <a:xfrm>
            <a:off x="2103120" y="2057400"/>
            <a:ext cx="4937760" cy="3703320"/>
          </a:xfrm>
          <a:prstGeom prst="rect">
            <a:avLst/>
          </a:prstGeom>
        </p:spPr>
      </p:pic>
    </p:spTree>
    <p:extLst>
      <p:ext uri="{BB962C8B-B14F-4D97-AF65-F5344CB8AC3E}">
        <p14:creationId xmlns:p14="http://schemas.microsoft.com/office/powerpoint/2010/main" val="2784648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A4C0DB-5011-4768-870D-5DE9033C8965}"/>
              </a:ext>
            </a:extLst>
          </p:cNvPr>
          <p:cNvSpPr>
            <a:spLocks noGrp="1"/>
          </p:cNvSpPr>
          <p:nvPr>
            <p:ph type="title"/>
          </p:nvPr>
        </p:nvSpPr>
        <p:spPr>
          <a:xfrm>
            <a:off x="549275" y="0"/>
            <a:ext cx="8229600" cy="857250"/>
          </a:xfrm>
        </p:spPr>
        <p:txBody>
          <a:bodyPr/>
          <a:lstStyle/>
          <a:p>
            <a:r>
              <a:rPr lang="en-US" dirty="0"/>
              <a:t>Argumentation Session:  Stay &amp; Stray</a:t>
            </a:r>
          </a:p>
        </p:txBody>
      </p:sp>
      <p:sp>
        <p:nvSpPr>
          <p:cNvPr id="5" name="Content Placeholder 2">
            <a:extLst>
              <a:ext uri="{FF2B5EF4-FFF2-40B4-BE49-F238E27FC236}">
                <a16:creationId xmlns:a16="http://schemas.microsoft.com/office/drawing/2014/main" id="{0DB7C083-92B3-49FB-85CA-976D2204BBF5}"/>
              </a:ext>
            </a:extLst>
          </p:cNvPr>
          <p:cNvSpPr txBox="1">
            <a:spLocks/>
          </p:cNvSpPr>
          <p:nvPr/>
        </p:nvSpPr>
        <p:spPr>
          <a:xfrm>
            <a:off x="342105" y="1053193"/>
            <a:ext cx="8326033" cy="5366267"/>
          </a:xfrm>
          <a:prstGeom prst="rect">
            <a:avLst/>
          </a:prstGeom>
        </p:spPr>
        <p:txBody>
          <a:bodyPr>
            <a:normAutofit fontScale="250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None/>
            </a:pPr>
            <a:r>
              <a:rPr lang="en-US" sz="8000" b="1" dirty="0">
                <a:solidFill>
                  <a:prstClr val="black"/>
                </a:solidFill>
                <a:latin typeface="Calibri"/>
              </a:rPr>
              <a:t>“Stay”: </a:t>
            </a:r>
            <a:r>
              <a:rPr lang="en-US" sz="8000" dirty="0">
                <a:solidFill>
                  <a:prstClr val="black"/>
                </a:solidFill>
                <a:latin typeface="Calibri"/>
              </a:rPr>
              <a:t>Leave 1-2 lab members behind with your board.  Their role is to explain their data and what it means as other groups come by.</a:t>
            </a:r>
          </a:p>
          <a:p>
            <a:pPr marL="0" indent="0" defTabSz="685800">
              <a:buNone/>
            </a:pPr>
            <a:endParaRPr lang="en-US" sz="4800" dirty="0">
              <a:solidFill>
                <a:prstClr val="black"/>
              </a:solidFill>
              <a:latin typeface="Calibri"/>
            </a:endParaRPr>
          </a:p>
          <a:p>
            <a:pPr marL="0" indent="0" defTabSz="685800">
              <a:buNone/>
            </a:pPr>
            <a:r>
              <a:rPr lang="en-US" sz="8000" b="1" dirty="0">
                <a:solidFill>
                  <a:prstClr val="black"/>
                </a:solidFill>
                <a:latin typeface="Calibri"/>
              </a:rPr>
              <a:t>“Stray”: </a:t>
            </a:r>
            <a:r>
              <a:rPr lang="en-US" sz="8000" dirty="0">
                <a:solidFill>
                  <a:prstClr val="black"/>
                </a:solidFill>
                <a:latin typeface="Calibri"/>
              </a:rPr>
              <a:t>Send 1-2 lab members to visit other boards.  You will rotate in a clockwise fashion and change groups at the signal.</a:t>
            </a:r>
          </a:p>
          <a:p>
            <a:pPr marL="0" indent="0" defTabSz="685800">
              <a:buNone/>
            </a:pPr>
            <a:endParaRPr lang="en-US" sz="6400" dirty="0">
              <a:solidFill>
                <a:prstClr val="black"/>
              </a:solidFill>
              <a:latin typeface="Calibri"/>
            </a:endParaRPr>
          </a:p>
          <a:p>
            <a:pPr marL="0" indent="0" defTabSz="685800">
              <a:buNone/>
            </a:pPr>
            <a:r>
              <a:rPr lang="en-US" sz="8000" b="1" dirty="0">
                <a:solidFill>
                  <a:prstClr val="black"/>
                </a:solidFill>
                <a:latin typeface="Calibri"/>
              </a:rPr>
              <a:t>Questions to Ask/Discuss:</a:t>
            </a:r>
          </a:p>
          <a:p>
            <a:pPr marL="557213" lvl="1" indent="-214313" defTabSz="685800">
              <a:buFont typeface="Arial" panose="020B0604020202020204" pitchFamily="34" charset="0"/>
              <a:buChar char="•"/>
            </a:pPr>
            <a:r>
              <a:rPr lang="en-US" sz="7200" dirty="0">
                <a:solidFill>
                  <a:prstClr val="black"/>
                </a:solidFill>
                <a:latin typeface="Calibri"/>
              </a:rPr>
              <a:t>How did you collect your data? Why did you use that method? Why did you collect those data?</a:t>
            </a:r>
          </a:p>
          <a:p>
            <a:pPr marL="557213" lvl="1" indent="-214313" defTabSz="685800">
              <a:buFont typeface="Arial" panose="020B0604020202020204" pitchFamily="34" charset="0"/>
              <a:buChar char="•"/>
            </a:pPr>
            <a:r>
              <a:rPr lang="en-US" sz="7200" dirty="0">
                <a:solidFill>
                  <a:prstClr val="black"/>
                </a:solidFill>
                <a:latin typeface="Calibri"/>
              </a:rPr>
              <a:t>What did you do to make sure the data you collected are reliable? What did you do to decrease measurement error? </a:t>
            </a:r>
          </a:p>
          <a:p>
            <a:pPr marL="557213" lvl="1" indent="-214313" defTabSz="685800">
              <a:buFont typeface="Arial" panose="020B0604020202020204" pitchFamily="34" charset="0"/>
              <a:buChar char="•"/>
            </a:pPr>
            <a:r>
              <a:rPr lang="en-US" sz="7200" dirty="0">
                <a:solidFill>
                  <a:prstClr val="black"/>
                </a:solidFill>
                <a:latin typeface="Calibri"/>
              </a:rPr>
              <a:t>How did your group analyze the data? Why did you decide to do it that way? Did you check your calculations? </a:t>
            </a:r>
          </a:p>
          <a:p>
            <a:pPr marL="557213" lvl="1" indent="-214313" defTabSz="685800">
              <a:buFont typeface="Arial" panose="020B0604020202020204" pitchFamily="34" charset="0"/>
              <a:buChar char="•"/>
            </a:pPr>
            <a:r>
              <a:rPr lang="en-US" sz="7200" dirty="0">
                <a:solidFill>
                  <a:prstClr val="black"/>
                </a:solidFill>
                <a:latin typeface="Calibri"/>
              </a:rPr>
              <a:t>Is that the only way to interpret the results of your analysis? How do you know that your interpretation of your analysis is appropriate?</a:t>
            </a:r>
          </a:p>
          <a:p>
            <a:pPr marL="557213" lvl="1" indent="-214313" defTabSz="685800">
              <a:buFont typeface="Arial" panose="020B0604020202020204" pitchFamily="34" charset="0"/>
              <a:buChar char="•"/>
            </a:pPr>
            <a:r>
              <a:rPr lang="en-US" sz="7200" dirty="0">
                <a:solidFill>
                  <a:prstClr val="black"/>
                </a:solidFill>
                <a:latin typeface="Calibri"/>
              </a:rPr>
              <a:t>Why did your group decide to present your evidence in that way?</a:t>
            </a:r>
          </a:p>
          <a:p>
            <a:pPr marL="557213" lvl="1" indent="-214313" defTabSz="685800">
              <a:buFont typeface="Arial" panose="020B0604020202020204" pitchFamily="34" charset="0"/>
              <a:buChar char="•"/>
            </a:pPr>
            <a:r>
              <a:rPr lang="en-US" sz="7200" dirty="0">
                <a:solidFill>
                  <a:prstClr val="black"/>
                </a:solidFill>
                <a:latin typeface="Calibri"/>
              </a:rPr>
              <a:t>What other claims did your group discuss before you decided on that one? Why did your group abandon those alternative ideas?</a:t>
            </a:r>
          </a:p>
          <a:p>
            <a:pPr marL="557213" lvl="1" indent="-214313" defTabSz="685800">
              <a:buFont typeface="Arial" panose="020B0604020202020204" pitchFamily="34" charset="0"/>
              <a:buChar char="•"/>
            </a:pPr>
            <a:r>
              <a:rPr lang="en-US" sz="7200" dirty="0">
                <a:solidFill>
                  <a:prstClr val="black"/>
                </a:solidFill>
                <a:latin typeface="Calibri"/>
              </a:rPr>
              <a:t>How confident are you that your claim is valid? What could you do to increase your confidence? </a:t>
            </a:r>
          </a:p>
          <a:p>
            <a:pPr marL="0" indent="0" defTabSz="685800">
              <a:buNone/>
            </a:pPr>
            <a:endParaRPr lang="en-US" sz="3375" dirty="0">
              <a:solidFill>
                <a:prstClr val="black"/>
              </a:solidFill>
              <a:latin typeface="Calibri"/>
            </a:endParaRPr>
          </a:p>
          <a:p>
            <a:pPr marL="257175" indent="-257175" defTabSz="685800">
              <a:buNone/>
              <a:defRPr/>
            </a:pPr>
            <a:endParaRPr lang="en-US" sz="2400" dirty="0">
              <a:solidFill>
                <a:prstClr val="black"/>
              </a:solidFill>
              <a:latin typeface="Calibri"/>
            </a:endParaRPr>
          </a:p>
          <a:p>
            <a:pPr marL="342900" lvl="1" indent="0" defTabSz="685800">
              <a:buNone/>
              <a:defRPr/>
            </a:pPr>
            <a:endParaRPr lang="en-US" sz="2100" dirty="0">
              <a:solidFill>
                <a:prstClr val="black"/>
              </a:solidFill>
              <a:latin typeface="Calibri"/>
            </a:endParaRPr>
          </a:p>
          <a:p>
            <a:pPr marL="257175" indent="-257175" defTabSz="685800">
              <a:defRPr/>
            </a:pPr>
            <a:endParaRPr lang="en-US" sz="2400" dirty="0">
              <a:solidFill>
                <a:prstClr val="black"/>
              </a:solidFill>
              <a:latin typeface="Calibri"/>
            </a:endParaRPr>
          </a:p>
        </p:txBody>
      </p:sp>
      <p:sp>
        <p:nvSpPr>
          <p:cNvPr id="6" name="Rectangle: Rounded Corners 5">
            <a:extLst>
              <a:ext uri="{FF2B5EF4-FFF2-40B4-BE49-F238E27FC236}">
                <a16:creationId xmlns:a16="http://schemas.microsoft.com/office/drawing/2014/main" id="{6ED229F1-FA77-4EF2-9B90-F21BDDEE5402}"/>
              </a:ext>
            </a:extLst>
          </p:cNvPr>
          <p:cNvSpPr/>
          <p:nvPr/>
        </p:nvSpPr>
        <p:spPr>
          <a:xfrm>
            <a:off x="3350419" y="6310994"/>
            <a:ext cx="5793581" cy="5388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685800"/>
            <a:r>
              <a:rPr lang="en-US" b="1" dirty="0">
                <a:solidFill>
                  <a:prstClr val="white"/>
                </a:solidFill>
                <a:latin typeface="Calibri"/>
              </a:rPr>
              <a:t>Stage 4:  Argumentation Session</a:t>
            </a:r>
          </a:p>
        </p:txBody>
      </p:sp>
    </p:spTree>
    <p:extLst>
      <p:ext uri="{BB962C8B-B14F-4D97-AF65-F5344CB8AC3E}">
        <p14:creationId xmlns:p14="http://schemas.microsoft.com/office/powerpoint/2010/main" val="3326069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85876" y="2500373"/>
            <a:ext cx="6676178" cy="1938990"/>
          </a:xfrm>
          <a:prstGeom prst="rect">
            <a:avLst/>
          </a:prstGeom>
          <a:noFill/>
        </p:spPr>
        <p:txBody>
          <a:bodyPr wrap="square" lIns="68576" tIns="34289" rIns="68576" bIns="34289" rtlCol="0">
            <a:spAutoFit/>
          </a:bodyPr>
          <a:lstStyle/>
          <a:p>
            <a:pPr algn="ctr" defTabSz="685800"/>
            <a:r>
              <a:rPr lang="en-US" sz="4050" dirty="0">
                <a:solidFill>
                  <a:prstClr val="black"/>
                </a:solidFill>
                <a:latin typeface="Calibri"/>
              </a:rPr>
              <a:t>Let’s talk a little about the big ideas underlying this investigation</a:t>
            </a:r>
          </a:p>
        </p:txBody>
      </p:sp>
      <p:sp>
        <p:nvSpPr>
          <p:cNvPr id="3" name="Rectangle: Rounded Corners 2">
            <a:extLst>
              <a:ext uri="{FF2B5EF4-FFF2-40B4-BE49-F238E27FC236}">
                <a16:creationId xmlns:a16="http://schemas.microsoft.com/office/drawing/2014/main" id="{514C52CD-01D1-4D9D-AA69-670892DD186D}"/>
              </a:ext>
            </a:extLst>
          </p:cNvPr>
          <p:cNvSpPr/>
          <p:nvPr/>
        </p:nvSpPr>
        <p:spPr>
          <a:xfrm>
            <a:off x="0" y="110801"/>
            <a:ext cx="9144000" cy="5388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685800"/>
            <a:r>
              <a:rPr lang="en-US" b="1" dirty="0">
                <a:solidFill>
                  <a:prstClr val="white"/>
                </a:solidFill>
                <a:latin typeface="Calibri"/>
              </a:rPr>
              <a:t>Stage 5:  Explicit/Reflective Discussion</a:t>
            </a:r>
          </a:p>
        </p:txBody>
      </p:sp>
    </p:spTree>
    <p:extLst>
      <p:ext uri="{BB962C8B-B14F-4D97-AF65-F5344CB8AC3E}">
        <p14:creationId xmlns:p14="http://schemas.microsoft.com/office/powerpoint/2010/main" val="1087343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60500" y="1364592"/>
            <a:ext cx="6344920" cy="4375807"/>
          </a:xfrm>
          <a:prstGeom prst="rect">
            <a:avLst/>
          </a:prstGeom>
        </p:spPr>
      </p:pic>
      <p:sp>
        <p:nvSpPr>
          <p:cNvPr id="4" name="TextBox 3"/>
          <p:cNvSpPr txBox="1"/>
          <p:nvPr/>
        </p:nvSpPr>
        <p:spPr>
          <a:xfrm>
            <a:off x="362039" y="330200"/>
            <a:ext cx="5378786" cy="584771"/>
          </a:xfrm>
          <a:prstGeom prst="rect">
            <a:avLst/>
          </a:prstGeom>
          <a:noFill/>
        </p:spPr>
        <p:txBody>
          <a:bodyPr wrap="none" lIns="91435" tIns="45718" rIns="91435" bIns="45718" rtlCol="0">
            <a:spAutoFit/>
          </a:bodyPr>
          <a:lstStyle/>
          <a:p>
            <a:pPr algn="ctr"/>
            <a:r>
              <a:rPr lang="en-US" sz="3200" dirty="0"/>
              <a:t>What is going on in this image?</a:t>
            </a:r>
          </a:p>
        </p:txBody>
      </p:sp>
    </p:spTree>
    <p:extLst>
      <p:ext uri="{BB962C8B-B14F-4D97-AF65-F5344CB8AC3E}">
        <p14:creationId xmlns:p14="http://schemas.microsoft.com/office/powerpoint/2010/main" val="993865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439" y="355600"/>
            <a:ext cx="5378786" cy="584771"/>
          </a:xfrm>
          <a:prstGeom prst="rect">
            <a:avLst/>
          </a:prstGeom>
          <a:noFill/>
        </p:spPr>
        <p:txBody>
          <a:bodyPr wrap="none" lIns="91435" tIns="45718" rIns="91435" bIns="45718" rtlCol="0">
            <a:spAutoFit/>
          </a:bodyPr>
          <a:lstStyle/>
          <a:p>
            <a:pPr algn="ctr"/>
            <a:r>
              <a:rPr lang="en-US" sz="3200" dirty="0"/>
              <a:t>What is going on in this image?</a:t>
            </a:r>
          </a:p>
        </p:txBody>
      </p:sp>
      <p:pic>
        <p:nvPicPr>
          <p:cNvPr id="4" name="Picture 3" descr="1280px-EM_spectrum.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7866"/>
            <a:ext cx="9144000" cy="4893469"/>
          </a:xfrm>
          <a:prstGeom prst="rect">
            <a:avLst/>
          </a:prstGeom>
        </p:spPr>
      </p:pic>
    </p:spTree>
    <p:extLst>
      <p:ext uri="{BB962C8B-B14F-4D97-AF65-F5344CB8AC3E}">
        <p14:creationId xmlns:p14="http://schemas.microsoft.com/office/powerpoint/2010/main" val="471153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a:extLst>
              <a:ext uri="{FF2B5EF4-FFF2-40B4-BE49-F238E27FC236}">
                <a16:creationId xmlns:a16="http://schemas.microsoft.com/office/drawing/2014/main" id="{AC648BF7-AC6C-400B-9DC2-06EE637A6F8F}"/>
              </a:ext>
            </a:extLst>
          </p:cNvPr>
          <p:cNvSpPr>
            <a:spLocks noGrp="1" noChangeArrowheads="1"/>
          </p:cNvSpPr>
          <p:nvPr>
            <p:ph type="title"/>
          </p:nvPr>
        </p:nvSpPr>
        <p:spPr>
          <a:xfrm>
            <a:off x="457200" y="75893"/>
            <a:ext cx="8229600" cy="1143000"/>
          </a:xfrm>
          <a:noFill/>
        </p:spPr>
        <p:txBody>
          <a:bodyPr>
            <a:normAutofit fontScale="90000"/>
          </a:bodyPr>
          <a:lstStyle/>
          <a:p>
            <a:pPr eaLnBrk="1" hangingPunct="1"/>
            <a:r>
              <a:rPr lang="en-US" altLang="en-US" dirty="0"/>
              <a:t>How does the frequency and wavelength vary?</a:t>
            </a:r>
          </a:p>
        </p:txBody>
      </p:sp>
      <p:sp>
        <p:nvSpPr>
          <p:cNvPr id="81923" name="Rectangle 2">
            <a:extLst>
              <a:ext uri="{FF2B5EF4-FFF2-40B4-BE49-F238E27FC236}">
                <a16:creationId xmlns:a16="http://schemas.microsoft.com/office/drawing/2014/main" id="{74A775C3-6F4A-4E41-B2B2-0E4269217DA7}"/>
              </a:ext>
            </a:extLst>
          </p:cNvPr>
          <p:cNvSpPr>
            <a:spLocks noGrp="1" noChangeArrowheads="1"/>
          </p:cNvSpPr>
          <p:nvPr>
            <p:ph idx="1"/>
          </p:nvPr>
        </p:nvSpPr>
        <p:spPr/>
        <p:txBody>
          <a:bodyPr/>
          <a:lstStyle/>
          <a:p>
            <a:pPr marL="0" indent="0" eaLnBrk="1" hangingPunct="1">
              <a:buNone/>
            </a:pPr>
            <a:r>
              <a:rPr lang="en-US" altLang="en-US" dirty="0"/>
              <a:t> </a:t>
            </a:r>
          </a:p>
        </p:txBody>
      </p:sp>
      <p:pic>
        <p:nvPicPr>
          <p:cNvPr id="81924" name="Picture 3" descr="spectrum">
            <a:extLst>
              <a:ext uri="{FF2B5EF4-FFF2-40B4-BE49-F238E27FC236}">
                <a16:creationId xmlns:a16="http://schemas.microsoft.com/office/drawing/2014/main" id="{3A78884D-05FE-4386-88A8-4AF1EC011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 y="1218893"/>
            <a:ext cx="7818120"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4">
            <a:extLst>
              <a:ext uri="{FF2B5EF4-FFF2-40B4-BE49-F238E27FC236}">
                <a16:creationId xmlns:a16="http://schemas.microsoft.com/office/drawing/2014/main" id="{08EA09C1-EC3E-49C7-A27F-B3806E503061}"/>
              </a:ext>
            </a:extLst>
          </p:cNvPr>
          <p:cNvSpPr>
            <a:spLocks noChangeArrowheads="1"/>
          </p:cNvSpPr>
          <p:nvPr/>
        </p:nvSpPr>
        <p:spPr bwMode="auto">
          <a:xfrm>
            <a:off x="1676400" y="6491287"/>
            <a:ext cx="598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hlinkClick r:id="rId3"/>
              </a:rPr>
              <a:t>http://www.lcse.umn.edu/specs/labs/images/spectrum.gif</a:t>
            </a:r>
            <a:r>
              <a:rPr lang="en-US" altLang="en-US" sz="1800" dirty="0">
                <a:latin typeface="Arial" panose="020B0604020202020204" pitchFamily="34" charset="0"/>
              </a:rPr>
              <a:t> </a:t>
            </a:r>
          </a:p>
        </p:txBody>
      </p:sp>
    </p:spTree>
    <p:extLst>
      <p:ext uri="{BB962C8B-B14F-4D97-AF65-F5344CB8AC3E}">
        <p14:creationId xmlns:p14="http://schemas.microsoft.com/office/powerpoint/2010/main" val="1627222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1621"/>
                                        </p:tgtEl>
                                        <p:attrNameLst>
                                          <p:attrName>style.visibility</p:attrName>
                                        </p:attrNameLst>
                                      </p:cBhvr>
                                      <p:to>
                                        <p:strVal val="visible"/>
                                      </p:to>
                                    </p:set>
                                    <p:animEffect transition="in" filter="fade">
                                      <p:cBhvr>
                                        <p:cTn id="7" dur="2000"/>
                                        <p:tgtEl>
                                          <p:spTgt spid="111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C9134A-E84D-4D39-9E3A-EBE0F3310107}"/>
              </a:ext>
            </a:extLst>
          </p:cNvPr>
          <p:cNvPicPr>
            <a:picLocks noChangeAspect="1"/>
          </p:cNvPicPr>
          <p:nvPr/>
        </p:nvPicPr>
        <p:blipFill>
          <a:blip r:embed="rId2"/>
          <a:stretch>
            <a:fillRect/>
          </a:stretch>
        </p:blipFill>
        <p:spPr>
          <a:xfrm>
            <a:off x="0" y="1715989"/>
            <a:ext cx="9144000" cy="5068210"/>
          </a:xfrm>
          <a:prstGeom prst="rect">
            <a:avLst/>
          </a:prstGeom>
        </p:spPr>
      </p:pic>
      <p:sp>
        <p:nvSpPr>
          <p:cNvPr id="3" name="Title 2">
            <a:extLst>
              <a:ext uri="{FF2B5EF4-FFF2-40B4-BE49-F238E27FC236}">
                <a16:creationId xmlns:a16="http://schemas.microsoft.com/office/drawing/2014/main" id="{804E8066-9319-440E-A8A2-4EF025845890}"/>
              </a:ext>
            </a:extLst>
          </p:cNvPr>
          <p:cNvSpPr txBox="1">
            <a:spLocks/>
          </p:cNvSpPr>
          <p:nvPr/>
        </p:nvSpPr>
        <p:spPr>
          <a:xfrm>
            <a:off x="457200" y="274638"/>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What happens when the frequency increases?</a:t>
            </a:r>
          </a:p>
        </p:txBody>
      </p:sp>
    </p:spTree>
    <p:extLst>
      <p:ext uri="{BB962C8B-B14F-4D97-AF65-F5344CB8AC3E}">
        <p14:creationId xmlns:p14="http://schemas.microsoft.com/office/powerpoint/2010/main" val="743846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92BD1-B6F9-4352-AED3-44EA9A7CE297}"/>
              </a:ext>
            </a:extLst>
          </p:cNvPr>
          <p:cNvPicPr>
            <a:picLocks noChangeAspect="1"/>
          </p:cNvPicPr>
          <p:nvPr/>
        </p:nvPicPr>
        <p:blipFill>
          <a:blip r:embed="rId2"/>
          <a:stretch>
            <a:fillRect/>
          </a:stretch>
        </p:blipFill>
        <p:spPr>
          <a:xfrm>
            <a:off x="-65314" y="1501377"/>
            <a:ext cx="9144000" cy="5356623"/>
          </a:xfrm>
          <a:prstGeom prst="rect">
            <a:avLst/>
          </a:prstGeom>
        </p:spPr>
      </p:pic>
      <p:sp>
        <p:nvSpPr>
          <p:cNvPr id="3" name="Title 2">
            <a:extLst>
              <a:ext uri="{FF2B5EF4-FFF2-40B4-BE49-F238E27FC236}">
                <a16:creationId xmlns:a16="http://schemas.microsoft.com/office/drawing/2014/main" id="{4F3BF0F4-EF52-47FC-971E-25E2CEFB1910}"/>
              </a:ext>
            </a:extLst>
          </p:cNvPr>
          <p:cNvSpPr>
            <a:spLocks noGrp="1"/>
          </p:cNvSpPr>
          <p:nvPr>
            <p:ph type="title"/>
          </p:nvPr>
        </p:nvSpPr>
        <p:spPr/>
        <p:txBody>
          <a:bodyPr>
            <a:normAutofit fontScale="90000"/>
          </a:bodyPr>
          <a:lstStyle/>
          <a:p>
            <a:r>
              <a:rPr lang="en-US" dirty="0"/>
              <a:t>What happens when the amplitude increases?</a:t>
            </a:r>
          </a:p>
        </p:txBody>
      </p:sp>
    </p:spTree>
    <p:extLst>
      <p:ext uri="{BB962C8B-B14F-4D97-AF65-F5344CB8AC3E}">
        <p14:creationId xmlns:p14="http://schemas.microsoft.com/office/powerpoint/2010/main" val="2482188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51E8844-B454-4B05-A08C-E84D7BF16E95}"/>
              </a:ext>
            </a:extLst>
          </p:cNvPr>
          <p:cNvSpPr>
            <a:spLocks noGrp="1" noChangeArrowheads="1"/>
          </p:cNvSpPr>
          <p:nvPr>
            <p:ph type="title"/>
          </p:nvPr>
        </p:nvSpPr>
        <p:spPr/>
        <p:txBody>
          <a:bodyPr/>
          <a:lstStyle/>
          <a:p>
            <a:pPr eaLnBrk="1" hangingPunct="1"/>
            <a:r>
              <a:rPr lang="en-US" altLang="en-US"/>
              <a:t>Amplitude</a:t>
            </a:r>
          </a:p>
        </p:txBody>
      </p:sp>
      <p:sp>
        <p:nvSpPr>
          <p:cNvPr id="33795" name="Rectangle 3">
            <a:extLst>
              <a:ext uri="{FF2B5EF4-FFF2-40B4-BE49-F238E27FC236}">
                <a16:creationId xmlns:a16="http://schemas.microsoft.com/office/drawing/2014/main" id="{B5F027D2-21F7-464E-A219-39AFFB6EE902}"/>
              </a:ext>
            </a:extLst>
          </p:cNvPr>
          <p:cNvSpPr>
            <a:spLocks noGrp="1" noChangeArrowheads="1"/>
          </p:cNvSpPr>
          <p:nvPr>
            <p:ph sz="half" idx="1"/>
          </p:nvPr>
        </p:nvSpPr>
        <p:spPr/>
        <p:txBody>
          <a:bodyPr/>
          <a:lstStyle/>
          <a:p>
            <a:pPr algn="ctr" eaLnBrk="1" hangingPunct="1">
              <a:buFontTx/>
              <a:buNone/>
            </a:pPr>
            <a:r>
              <a:rPr lang="en-US" altLang="en-US"/>
              <a:t>Small amplitude = short wave = low energy</a:t>
            </a:r>
          </a:p>
        </p:txBody>
      </p:sp>
      <p:sp>
        <p:nvSpPr>
          <p:cNvPr id="33796" name="Rectangle 4">
            <a:extLst>
              <a:ext uri="{FF2B5EF4-FFF2-40B4-BE49-F238E27FC236}">
                <a16:creationId xmlns:a16="http://schemas.microsoft.com/office/drawing/2014/main" id="{CCBB5D1C-F782-44D9-8EBC-A8FC4B57A7E9}"/>
              </a:ext>
            </a:extLst>
          </p:cNvPr>
          <p:cNvSpPr>
            <a:spLocks noGrp="1" noChangeArrowheads="1"/>
          </p:cNvSpPr>
          <p:nvPr>
            <p:ph sz="half" idx="2"/>
          </p:nvPr>
        </p:nvSpPr>
        <p:spPr/>
        <p:txBody>
          <a:bodyPr/>
          <a:lstStyle/>
          <a:p>
            <a:pPr algn="ctr" eaLnBrk="1" hangingPunct="1">
              <a:buFontTx/>
              <a:buNone/>
            </a:pPr>
            <a:r>
              <a:rPr lang="en-US" altLang="en-US"/>
              <a:t>Large amplitude = tall wave = high energy</a:t>
            </a:r>
          </a:p>
        </p:txBody>
      </p:sp>
      <p:pic>
        <p:nvPicPr>
          <p:cNvPr id="33797" name="Picture 5" descr="56474main_amplitude">
            <a:extLst>
              <a:ext uri="{FF2B5EF4-FFF2-40B4-BE49-F238E27FC236}">
                <a16:creationId xmlns:a16="http://schemas.microsoft.com/office/drawing/2014/main" id="{4A14C75A-CC18-42CB-A685-67EDC85F8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667000"/>
            <a:ext cx="6553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25237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B01F720-96D2-4DC2-8A31-3642DBF9B980}"/>
              </a:ext>
            </a:extLst>
          </p:cNvPr>
          <p:cNvSpPr>
            <a:spLocks noGrp="1" noChangeArrowheads="1"/>
          </p:cNvSpPr>
          <p:nvPr>
            <p:ph type="title" idx="4294967295"/>
          </p:nvPr>
        </p:nvSpPr>
        <p:spPr>
          <a:xfrm>
            <a:off x="0" y="274638"/>
            <a:ext cx="8229600" cy="1143000"/>
          </a:xfrm>
        </p:spPr>
        <p:txBody>
          <a:bodyPr/>
          <a:lstStyle/>
          <a:p>
            <a:pPr eaLnBrk="1" hangingPunct="1"/>
            <a:r>
              <a:rPr lang="en-US" altLang="en-US"/>
              <a:t>What kind of wave is this?</a:t>
            </a:r>
          </a:p>
        </p:txBody>
      </p:sp>
      <p:pic>
        <p:nvPicPr>
          <p:cNvPr id="54275" name="Picture 3" descr="peoplewave">
            <a:extLst>
              <a:ext uri="{FF2B5EF4-FFF2-40B4-BE49-F238E27FC236}">
                <a16:creationId xmlns:a16="http://schemas.microsoft.com/office/drawing/2014/main" id="{379293EF-7351-4E77-BB3A-9AE6F129E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72390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a:extLst>
              <a:ext uri="{FF2B5EF4-FFF2-40B4-BE49-F238E27FC236}">
                <a16:creationId xmlns:a16="http://schemas.microsoft.com/office/drawing/2014/main" id="{BDA42096-C411-4ED9-B22B-4BB68200346F}"/>
              </a:ext>
            </a:extLst>
          </p:cNvPr>
          <p:cNvSpPr txBox="1">
            <a:spLocks noChangeArrowheads="1"/>
          </p:cNvSpPr>
          <p:nvPr/>
        </p:nvSpPr>
        <p:spPr bwMode="auto">
          <a:xfrm>
            <a:off x="2667000" y="5181600"/>
            <a:ext cx="3273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latin typeface="Arial" panose="020B0604020202020204" pitchFamily="34" charset="0"/>
              </a:rPr>
              <a:t>Transverse wave</a:t>
            </a:r>
          </a:p>
        </p:txBody>
      </p:sp>
    </p:spTree>
    <p:extLst>
      <p:ext uri="{BB962C8B-B14F-4D97-AF65-F5344CB8AC3E}">
        <p14:creationId xmlns:p14="http://schemas.microsoft.com/office/powerpoint/2010/main" val="1989668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animEffect transition="in" filter="blinds(horizontal)">
                                      <p:cBhvr>
                                        <p:cTn id="7" dur="500"/>
                                        <p:tgtEl>
                                          <p:spTgt spid="624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1FCE0F53-6169-4210-88D4-018A034B7AF1}"/>
              </a:ext>
            </a:extLst>
          </p:cNvPr>
          <p:cNvSpPr>
            <a:spLocks noGrp="1" noChangeArrowheads="1"/>
          </p:cNvSpPr>
          <p:nvPr>
            <p:ph type="title"/>
          </p:nvPr>
        </p:nvSpPr>
        <p:spPr/>
        <p:txBody>
          <a:bodyPr/>
          <a:lstStyle/>
          <a:p>
            <a:pPr eaLnBrk="1" hangingPunct="1"/>
            <a:r>
              <a:rPr lang="en-US" altLang="en-US" sz="5400"/>
              <a:t>What is a wave?</a:t>
            </a:r>
          </a:p>
        </p:txBody>
      </p:sp>
      <p:sp>
        <p:nvSpPr>
          <p:cNvPr id="129027" name="Rectangle 3">
            <a:extLst>
              <a:ext uri="{FF2B5EF4-FFF2-40B4-BE49-F238E27FC236}">
                <a16:creationId xmlns:a16="http://schemas.microsoft.com/office/drawing/2014/main" id="{60499A5C-7741-4241-8F6C-53EBDEEE7573}"/>
              </a:ext>
            </a:extLst>
          </p:cNvPr>
          <p:cNvSpPr>
            <a:spLocks noGrp="1" noChangeArrowheads="1"/>
          </p:cNvSpPr>
          <p:nvPr>
            <p:ph idx="1"/>
          </p:nvPr>
        </p:nvSpPr>
        <p:spPr/>
        <p:txBody>
          <a:bodyPr/>
          <a:lstStyle/>
          <a:p>
            <a:pPr algn="ctr" eaLnBrk="1" hangingPunct="1">
              <a:buFontTx/>
              <a:buNone/>
            </a:pPr>
            <a:r>
              <a:rPr lang="en-US" altLang="en-US" dirty="0"/>
              <a:t>A disturbance that transmits energy through matter or space</a:t>
            </a:r>
          </a:p>
          <a:p>
            <a:pPr algn="ctr" eaLnBrk="1" hangingPunct="1">
              <a:buFontTx/>
              <a:buNone/>
            </a:pPr>
            <a:r>
              <a:rPr lang="en-US" altLang="en-US" dirty="0"/>
              <a:t>“a wiggle in time”</a:t>
            </a:r>
          </a:p>
          <a:p>
            <a:pPr algn="ctr" eaLnBrk="1" hangingPunct="1">
              <a:buFontTx/>
              <a:buNone/>
            </a:pPr>
            <a:endParaRPr lang="en-US" altLang="en-US" dirty="0"/>
          </a:p>
          <a:p>
            <a:pPr algn="ctr" eaLnBrk="1" hangingPunct="1">
              <a:buFontTx/>
              <a:buNone/>
            </a:pPr>
            <a:r>
              <a:rPr lang="en-US" altLang="en-US" dirty="0"/>
              <a:t>The wave medium is not the wave nor does it make the wave.  The medium transports the wave from its source to other locations.  </a:t>
            </a:r>
          </a:p>
        </p:txBody>
      </p:sp>
    </p:spTree>
    <p:extLst>
      <p:ext uri="{BB962C8B-B14F-4D97-AF65-F5344CB8AC3E}">
        <p14:creationId xmlns:p14="http://schemas.microsoft.com/office/powerpoint/2010/main" val="1338810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dissolve">
                                      <p:cBhvr>
                                        <p:cTn id="7" dur="500"/>
                                        <p:tgtEl>
                                          <p:spTgt spid="129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027">
                                            <p:txEl>
                                              <p:pRg st="0" end="0"/>
                                            </p:txEl>
                                          </p:spTgt>
                                        </p:tgtEl>
                                        <p:attrNameLst>
                                          <p:attrName>style.visibility</p:attrName>
                                        </p:attrNameLst>
                                      </p:cBhvr>
                                      <p:to>
                                        <p:strVal val="visible"/>
                                      </p:to>
                                    </p:set>
                                    <p:animEffect transition="in" filter="dissolve">
                                      <p:cBhvr>
                                        <p:cTn id="12" dur="500"/>
                                        <p:tgtEl>
                                          <p:spTgt spid="1290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9027">
                                            <p:txEl>
                                              <p:pRg st="1" end="1"/>
                                            </p:txEl>
                                          </p:spTgt>
                                        </p:tgtEl>
                                        <p:attrNameLst>
                                          <p:attrName>style.visibility</p:attrName>
                                        </p:attrNameLst>
                                      </p:cBhvr>
                                      <p:to>
                                        <p:strVal val="visible"/>
                                      </p:to>
                                    </p:set>
                                    <p:animEffect transition="in" filter="dissolve">
                                      <p:cBhvr>
                                        <p:cTn id="17" dur="500"/>
                                        <p:tgtEl>
                                          <p:spTgt spid="1290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9027">
                                            <p:txEl>
                                              <p:pRg st="3" end="3"/>
                                            </p:txEl>
                                          </p:spTgt>
                                        </p:tgtEl>
                                        <p:attrNameLst>
                                          <p:attrName>style.visibility</p:attrName>
                                        </p:attrNameLst>
                                      </p:cBhvr>
                                      <p:to>
                                        <p:strVal val="visible"/>
                                      </p:to>
                                    </p:set>
                                    <p:animEffect transition="in" filter="dissolve">
                                      <p:cBhvr>
                                        <p:cTn id="22" dur="500"/>
                                        <p:tgtEl>
                                          <p:spTgt spid="129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6725" y="1252482"/>
            <a:ext cx="4725193" cy="2800763"/>
          </a:xfrm>
          <a:prstGeom prst="rect">
            <a:avLst/>
          </a:prstGeom>
          <a:noFill/>
        </p:spPr>
        <p:txBody>
          <a:bodyPr wrap="square" lIns="91435" tIns="45718" rIns="91435" bIns="45718" rtlCol="0">
            <a:spAutoFit/>
          </a:bodyPr>
          <a:lstStyle/>
          <a:p>
            <a:pPr marL="457200" indent="-457200">
              <a:buFont typeface="+mj-lt"/>
              <a:buAutoNum type="arabicPeriod"/>
            </a:pPr>
            <a:r>
              <a:rPr lang="en-US" sz="2200" dirty="0"/>
              <a:t>A simple wave model has a repeating pattern with a specific wavelength, frequency, and amplitude. Waves can transmit energy.</a:t>
            </a:r>
          </a:p>
          <a:p>
            <a:pPr marL="457200" indent="-457200">
              <a:buFont typeface="+mj-lt"/>
              <a:buAutoNum type="arabicPeriod"/>
            </a:pPr>
            <a:r>
              <a:rPr lang="en-US" sz="2200" dirty="0"/>
              <a:t>The higher the amplitude, the more energy a wave has.  The shorter the wavelength, the more energy it has.</a:t>
            </a:r>
          </a:p>
        </p:txBody>
      </p:sp>
      <p:sp>
        <p:nvSpPr>
          <p:cNvPr id="2" name="Rectangle 1"/>
          <p:cNvSpPr/>
          <p:nvPr/>
        </p:nvSpPr>
        <p:spPr>
          <a:xfrm>
            <a:off x="126725" y="175264"/>
            <a:ext cx="6591576" cy="1077218"/>
          </a:xfrm>
          <a:prstGeom prst="rect">
            <a:avLst/>
          </a:prstGeom>
        </p:spPr>
        <p:txBody>
          <a:bodyPr wrap="square">
            <a:spAutoFit/>
          </a:bodyPr>
          <a:lstStyle/>
          <a:p>
            <a:pPr lvl="0"/>
            <a:r>
              <a:rPr lang="en-US" sz="3200" dirty="0">
                <a:solidFill>
                  <a:prstClr val="black"/>
                </a:solidFill>
              </a:rPr>
              <a:t>Some core ideas you can you to help justify your evidence…</a:t>
            </a:r>
          </a:p>
        </p:txBody>
      </p:sp>
      <p:sp>
        <p:nvSpPr>
          <p:cNvPr id="3" name="Rectangle 2"/>
          <p:cNvSpPr/>
          <p:nvPr/>
        </p:nvSpPr>
        <p:spPr>
          <a:xfrm>
            <a:off x="0" y="4053245"/>
            <a:ext cx="8362368" cy="2800767"/>
          </a:xfrm>
          <a:prstGeom prst="rect">
            <a:avLst/>
          </a:prstGeom>
        </p:spPr>
        <p:txBody>
          <a:bodyPr wrap="square">
            <a:spAutoFit/>
          </a:bodyPr>
          <a:lstStyle/>
          <a:p>
            <a:pPr marL="457200" indent="-457200">
              <a:buFont typeface="+mj-lt"/>
              <a:buAutoNum type="arabicPeriod" startAt="3"/>
            </a:pPr>
            <a:r>
              <a:rPr lang="en-US" sz="2200" dirty="0"/>
              <a:t>Electromagnetic waves do not require a medium.  The properties and uses of EM waves vary based on their properties. All EM waves are transverse waves.</a:t>
            </a:r>
          </a:p>
          <a:p>
            <a:pPr marL="457200" indent="-457200">
              <a:buFont typeface="+mj-lt"/>
              <a:buAutoNum type="arabicPeriod" startAt="3"/>
            </a:pPr>
            <a:r>
              <a:rPr lang="en-US" sz="2200" dirty="0"/>
              <a:t>Mechanical waves such as water, sound, and seismic, need a medium through which they are transmitted. Some are transverse and others are longitudinal. Geologists use seismic waves and their reflection at interfaces between layers to probe structures deep in the planet.</a:t>
            </a:r>
            <a:r>
              <a:rPr lang="en-US" sz="2200" dirty="0">
                <a:highlight>
                  <a:srgbClr val="FFFF00"/>
                </a:highlight>
              </a:rPr>
              <a:t> </a:t>
            </a:r>
          </a:p>
        </p:txBody>
      </p:sp>
      <p:pic>
        <p:nvPicPr>
          <p:cNvPr id="8" name="Picture 7">
            <a:extLst>
              <a:ext uri="{FF2B5EF4-FFF2-40B4-BE49-F238E27FC236}">
                <a16:creationId xmlns:a16="http://schemas.microsoft.com/office/drawing/2014/main" id="{0B80F2F2-96D9-4AF3-B585-92837D12E6C6}"/>
              </a:ext>
            </a:extLst>
          </p:cNvPr>
          <p:cNvPicPr>
            <a:picLocks noChangeAspect="1"/>
          </p:cNvPicPr>
          <p:nvPr/>
        </p:nvPicPr>
        <p:blipFill>
          <a:blip r:embed="rId3"/>
          <a:stretch>
            <a:fillRect/>
          </a:stretch>
        </p:blipFill>
        <p:spPr>
          <a:xfrm>
            <a:off x="4851918" y="1186700"/>
            <a:ext cx="4124369" cy="2286000"/>
          </a:xfrm>
          <a:prstGeom prst="rect">
            <a:avLst/>
          </a:prstGeom>
        </p:spPr>
      </p:pic>
    </p:spTree>
    <p:extLst>
      <p:ext uri="{BB962C8B-B14F-4D97-AF65-F5344CB8AC3E}">
        <p14:creationId xmlns:p14="http://schemas.microsoft.com/office/powerpoint/2010/main" val="394086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DA8394A-3212-45AC-A3A3-9B17615E1EF6}"/>
              </a:ext>
            </a:extLst>
          </p:cNvPr>
          <p:cNvSpPr>
            <a:spLocks noGrp="1" noChangeArrowheads="1"/>
          </p:cNvSpPr>
          <p:nvPr>
            <p:ph type="title"/>
          </p:nvPr>
        </p:nvSpPr>
        <p:spPr/>
        <p:txBody>
          <a:bodyPr/>
          <a:lstStyle/>
          <a:p>
            <a:pPr eaLnBrk="1" hangingPunct="1"/>
            <a:r>
              <a:rPr lang="en-US" altLang="en-US"/>
              <a:t>Electromagnetic Waves</a:t>
            </a:r>
          </a:p>
        </p:txBody>
      </p:sp>
      <p:pic>
        <p:nvPicPr>
          <p:cNvPr id="58371" name="Picture 3" descr="cont_emspec2">
            <a:extLst>
              <a:ext uri="{FF2B5EF4-FFF2-40B4-BE49-F238E27FC236}">
                <a16:creationId xmlns:a16="http://schemas.microsoft.com/office/drawing/2014/main" id="{FBB373D6-7DDC-40B1-927F-3EA3D3E63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615238"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4">
            <a:extLst>
              <a:ext uri="{FF2B5EF4-FFF2-40B4-BE49-F238E27FC236}">
                <a16:creationId xmlns:a16="http://schemas.microsoft.com/office/drawing/2014/main" id="{69480BEB-DDD4-4B91-A852-1945D9E6F243}"/>
              </a:ext>
            </a:extLst>
          </p:cNvPr>
          <p:cNvSpPr>
            <a:spLocks noChangeArrowheads="1"/>
          </p:cNvSpPr>
          <p:nvPr/>
        </p:nvSpPr>
        <p:spPr bwMode="auto">
          <a:xfrm>
            <a:off x="2057400" y="6248400"/>
            <a:ext cx="4813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hlinkClick r:id="rId3"/>
              </a:rPr>
              <a:t>http://son.nasa.gov/tass/images/cont_emspec2.jpg</a:t>
            </a:r>
            <a:r>
              <a:rPr lang="en-US" altLang="en-US" sz="1800">
                <a:latin typeface="Arial" panose="020B0604020202020204" pitchFamily="34" charset="0"/>
              </a:rPr>
              <a:t> </a:t>
            </a:r>
          </a:p>
        </p:txBody>
      </p:sp>
      <p:sp>
        <p:nvSpPr>
          <p:cNvPr id="58373" name="Rectangle 4">
            <a:extLst>
              <a:ext uri="{FF2B5EF4-FFF2-40B4-BE49-F238E27FC236}">
                <a16:creationId xmlns:a16="http://schemas.microsoft.com/office/drawing/2014/main" id="{A6453C3F-D090-4D05-8B2C-29DCDAC60A8E}"/>
              </a:ext>
            </a:extLst>
          </p:cNvPr>
          <p:cNvSpPr>
            <a:spLocks noChangeArrowheads="1"/>
          </p:cNvSpPr>
          <p:nvPr/>
        </p:nvSpPr>
        <p:spPr bwMode="auto">
          <a:xfrm>
            <a:off x="1676400" y="5638800"/>
            <a:ext cx="6173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What type of information can we gather from this diagram?</a:t>
            </a:r>
          </a:p>
        </p:txBody>
      </p:sp>
    </p:spTree>
    <p:extLst>
      <p:ext uri="{BB962C8B-B14F-4D97-AF65-F5344CB8AC3E}">
        <p14:creationId xmlns:p14="http://schemas.microsoft.com/office/powerpoint/2010/main" val="2373519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5FBC-96B0-4FBA-8BBB-F5F8F560E73C}"/>
              </a:ext>
            </a:extLst>
          </p:cNvPr>
          <p:cNvSpPr>
            <a:spLocks noGrp="1"/>
          </p:cNvSpPr>
          <p:nvPr>
            <p:ph type="title"/>
          </p:nvPr>
        </p:nvSpPr>
        <p:spPr/>
        <p:txBody>
          <a:bodyPr/>
          <a:lstStyle/>
          <a:p>
            <a:pPr algn="l"/>
            <a:r>
              <a:rPr lang="en-US" dirty="0"/>
              <a:t>Models from NASA</a:t>
            </a:r>
          </a:p>
        </p:txBody>
      </p:sp>
      <p:pic>
        <p:nvPicPr>
          <p:cNvPr id="5122" name="Picture 2" descr="Image result for electromagnetic spectrum">
            <a:extLst>
              <a:ext uri="{FF2B5EF4-FFF2-40B4-BE49-F238E27FC236}">
                <a16:creationId xmlns:a16="http://schemas.microsoft.com/office/drawing/2014/main" id="{A80B311F-D0C2-41B0-B8C6-708741784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 y="2580843"/>
            <a:ext cx="6101423"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5EF6BE6-08D3-4AD7-9580-4BDB62216BA0}"/>
              </a:ext>
            </a:extLst>
          </p:cNvPr>
          <p:cNvSpPr/>
          <p:nvPr/>
        </p:nvSpPr>
        <p:spPr>
          <a:xfrm>
            <a:off x="1782146" y="5755729"/>
            <a:ext cx="6904653" cy="646331"/>
          </a:xfrm>
          <a:prstGeom prst="rect">
            <a:avLst/>
          </a:prstGeom>
        </p:spPr>
        <p:txBody>
          <a:bodyPr wrap="square">
            <a:spAutoFit/>
          </a:bodyPr>
          <a:lstStyle/>
          <a:p>
            <a:r>
              <a:rPr lang="en-US" dirty="0"/>
              <a:t>Resources:  </a:t>
            </a:r>
            <a:r>
              <a:rPr lang="en-US" dirty="0">
                <a:hlinkClick r:id="rId3"/>
              </a:rPr>
              <a:t>https://imagine.gsfc.nasa.gov/science/toolbox/emspectrum1.html</a:t>
            </a:r>
            <a:r>
              <a:rPr lang="en-US" dirty="0"/>
              <a:t>  </a:t>
            </a:r>
          </a:p>
        </p:txBody>
      </p:sp>
      <p:pic>
        <p:nvPicPr>
          <p:cNvPr id="5124" name="Picture 4" descr="The electromagnetic spectrum shown with familiar sources">
            <a:extLst>
              <a:ext uri="{FF2B5EF4-FFF2-40B4-BE49-F238E27FC236}">
                <a16:creationId xmlns:a16="http://schemas.microsoft.com/office/drawing/2014/main" id="{8AA4BFB2-1162-45F0-A1E7-41AF6FE66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5751" y="425515"/>
            <a:ext cx="2381250" cy="543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181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7B7E-1BD5-4982-81B8-A2307225043C}"/>
              </a:ext>
            </a:extLst>
          </p:cNvPr>
          <p:cNvSpPr>
            <a:spLocks noGrp="1"/>
          </p:cNvSpPr>
          <p:nvPr>
            <p:ph type="title"/>
          </p:nvPr>
        </p:nvSpPr>
        <p:spPr/>
        <p:txBody>
          <a:bodyPr/>
          <a:lstStyle/>
          <a:p>
            <a:r>
              <a:rPr lang="en-US" dirty="0"/>
              <a:t>Tour of the EM Spectrum (NASA)</a:t>
            </a:r>
          </a:p>
        </p:txBody>
      </p:sp>
      <p:pic>
        <p:nvPicPr>
          <p:cNvPr id="3" name="lwfJPc-rSXw">
            <a:hlinkClick r:id="" action="ppaction://media"/>
            <a:extLst>
              <a:ext uri="{FF2B5EF4-FFF2-40B4-BE49-F238E27FC236}">
                <a16:creationId xmlns:a16="http://schemas.microsoft.com/office/drawing/2014/main" id="{16506BB1-55BF-4AB3-8F89-48CC42619BBF}"/>
              </a:ext>
            </a:extLst>
          </p:cNvPr>
          <p:cNvPicPr>
            <a:picLocks noRot="1" noChangeAspect="1"/>
          </p:cNvPicPr>
          <p:nvPr>
            <a:videoFile r:link="rId1"/>
          </p:nvPr>
        </p:nvPicPr>
        <p:blipFill>
          <a:blip r:embed="rId3"/>
          <a:stretch>
            <a:fillRect/>
          </a:stretch>
        </p:blipFill>
        <p:spPr>
          <a:xfrm>
            <a:off x="1906555" y="1618861"/>
            <a:ext cx="5974080" cy="4480560"/>
          </a:xfrm>
          <a:prstGeom prst="rect">
            <a:avLst/>
          </a:prstGeom>
        </p:spPr>
      </p:pic>
    </p:spTree>
    <p:extLst>
      <p:ext uri="{BB962C8B-B14F-4D97-AF65-F5344CB8AC3E}">
        <p14:creationId xmlns:p14="http://schemas.microsoft.com/office/powerpoint/2010/main" val="128730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26160" y="2492681"/>
            <a:ext cx="7315199" cy="1077214"/>
          </a:xfrm>
          <a:prstGeom prst="rect">
            <a:avLst/>
          </a:prstGeom>
          <a:noFill/>
        </p:spPr>
        <p:txBody>
          <a:bodyPr wrap="square" lIns="91435" tIns="45718" rIns="91435" bIns="45718" rtlCol="0">
            <a:spAutoFit/>
          </a:bodyPr>
          <a:lstStyle/>
          <a:p>
            <a:pPr algn="ctr"/>
            <a:r>
              <a:rPr lang="en-US" sz="3200" dirty="0"/>
              <a:t>Now let’s talk a little about the way you planned and carried out your investigation</a:t>
            </a:r>
          </a:p>
        </p:txBody>
      </p:sp>
    </p:spTree>
    <p:extLst>
      <p:ext uri="{BB962C8B-B14F-4D97-AF65-F5344CB8AC3E}">
        <p14:creationId xmlns:p14="http://schemas.microsoft.com/office/powerpoint/2010/main" val="2713781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1840" y="2184148"/>
            <a:ext cx="7630160" cy="2062099"/>
          </a:xfrm>
          <a:prstGeom prst="rect">
            <a:avLst/>
          </a:prstGeom>
          <a:noFill/>
        </p:spPr>
        <p:txBody>
          <a:bodyPr wrap="square" lIns="91435" tIns="45718" rIns="91435" bIns="45718" rtlCol="0">
            <a:spAutoFit/>
          </a:bodyPr>
          <a:lstStyle/>
          <a:p>
            <a:pPr algn="ctr"/>
            <a:r>
              <a:rPr lang="en-US" sz="3200" dirty="0"/>
              <a:t>What were some strengths of the way you planned or carried out your investigation? </a:t>
            </a:r>
          </a:p>
          <a:p>
            <a:pPr algn="ctr"/>
            <a:endParaRPr lang="en-US" sz="3200" dirty="0"/>
          </a:p>
          <a:p>
            <a:pPr algn="ctr"/>
            <a:r>
              <a:rPr lang="en-US" sz="3200" dirty="0"/>
              <a:t>(What made it scientific?)</a:t>
            </a:r>
          </a:p>
        </p:txBody>
      </p:sp>
    </p:spTree>
    <p:extLst>
      <p:ext uri="{BB962C8B-B14F-4D97-AF65-F5344CB8AC3E}">
        <p14:creationId xmlns:p14="http://schemas.microsoft.com/office/powerpoint/2010/main" val="3967203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92480" y="2225691"/>
            <a:ext cx="7863839" cy="2062099"/>
          </a:xfrm>
          <a:prstGeom prst="rect">
            <a:avLst/>
          </a:prstGeom>
          <a:noFill/>
        </p:spPr>
        <p:txBody>
          <a:bodyPr wrap="square" lIns="91435" tIns="45718" rIns="91435" bIns="45718" rtlCol="0">
            <a:spAutoFit/>
          </a:bodyPr>
          <a:lstStyle/>
          <a:p>
            <a:pPr algn="ctr"/>
            <a:r>
              <a:rPr lang="en-US" sz="3200" dirty="0"/>
              <a:t>What were some weaknesses of the way you planned and carried out your investigation? </a:t>
            </a:r>
          </a:p>
          <a:p>
            <a:pPr algn="ctr"/>
            <a:endParaRPr lang="en-US" sz="3200" dirty="0"/>
          </a:p>
          <a:p>
            <a:pPr algn="ctr"/>
            <a:r>
              <a:rPr lang="en-US" sz="3200" dirty="0"/>
              <a:t>(What made it </a:t>
            </a:r>
            <a:r>
              <a:rPr lang="en-US" sz="3200" b="1" dirty="0"/>
              <a:t>less</a:t>
            </a:r>
            <a:r>
              <a:rPr lang="en-US" sz="3200" dirty="0"/>
              <a:t> scientific?)</a:t>
            </a:r>
          </a:p>
        </p:txBody>
      </p:sp>
    </p:spTree>
    <p:extLst>
      <p:ext uri="{BB962C8B-B14F-4D97-AF65-F5344CB8AC3E}">
        <p14:creationId xmlns:p14="http://schemas.microsoft.com/office/powerpoint/2010/main" val="1911715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2476" y="2444750"/>
            <a:ext cx="5486400" cy="1569656"/>
          </a:xfrm>
          <a:prstGeom prst="rect">
            <a:avLst/>
          </a:prstGeom>
          <a:noFill/>
        </p:spPr>
        <p:txBody>
          <a:bodyPr wrap="square" lIns="91435" tIns="45718" rIns="91435" bIns="45718" rtlCol="0">
            <a:spAutoFit/>
          </a:bodyPr>
          <a:lstStyle/>
          <a:p>
            <a:pPr algn="ctr"/>
            <a:r>
              <a:rPr lang="en-US" sz="3200" dirty="0">
                <a:cs typeface="Arial"/>
              </a:rPr>
              <a:t>What rules should we make in order to ensure that our next investigation is scientific?</a:t>
            </a:r>
          </a:p>
        </p:txBody>
      </p:sp>
    </p:spTree>
    <p:extLst>
      <p:ext uri="{BB962C8B-B14F-4D97-AF65-F5344CB8AC3E}">
        <p14:creationId xmlns:p14="http://schemas.microsoft.com/office/powerpoint/2010/main" val="4034237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36795" y="2315171"/>
            <a:ext cx="6489605" cy="1077214"/>
          </a:xfrm>
          <a:prstGeom prst="rect">
            <a:avLst/>
          </a:prstGeom>
          <a:noFill/>
        </p:spPr>
        <p:txBody>
          <a:bodyPr wrap="square" lIns="91435" tIns="45718" rIns="91435" bIns="45718" rtlCol="0">
            <a:spAutoFit/>
          </a:bodyPr>
          <a:lstStyle/>
          <a:p>
            <a:pPr algn="ctr"/>
            <a:r>
              <a:rPr lang="en-US" sz="3200" dirty="0"/>
              <a:t>Now let’s talk a little about the nature of science and scientific inquiry</a:t>
            </a:r>
          </a:p>
        </p:txBody>
      </p:sp>
    </p:spTree>
    <p:extLst>
      <p:ext uri="{BB962C8B-B14F-4D97-AF65-F5344CB8AC3E}">
        <p14:creationId xmlns:p14="http://schemas.microsoft.com/office/powerpoint/2010/main" val="2167245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640" y="2778474"/>
            <a:ext cx="7660680" cy="584776"/>
          </a:xfrm>
          <a:prstGeom prst="rect">
            <a:avLst/>
          </a:prstGeom>
          <a:noFill/>
        </p:spPr>
        <p:txBody>
          <a:bodyPr wrap="square" rtlCol="0">
            <a:spAutoFit/>
          </a:bodyPr>
          <a:lstStyle/>
          <a:p>
            <a:pPr algn="ctr"/>
            <a:r>
              <a:rPr lang="en-US" sz="3200" dirty="0"/>
              <a:t>Scientific knowledge can change over time</a:t>
            </a:r>
          </a:p>
        </p:txBody>
      </p:sp>
    </p:spTree>
    <p:extLst>
      <p:ext uri="{BB962C8B-B14F-4D97-AF65-F5344CB8AC3E}">
        <p14:creationId xmlns:p14="http://schemas.microsoft.com/office/powerpoint/2010/main" val="845760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6AB3613-898F-4E76-9A7E-F4A04B4F09C3}"/>
              </a:ext>
            </a:extLst>
          </p:cNvPr>
          <p:cNvSpPr>
            <a:spLocks noGrp="1" noChangeArrowheads="1"/>
          </p:cNvSpPr>
          <p:nvPr>
            <p:ph type="title"/>
          </p:nvPr>
        </p:nvSpPr>
        <p:spPr/>
        <p:txBody>
          <a:bodyPr/>
          <a:lstStyle/>
          <a:p>
            <a:pPr eaLnBrk="1" hangingPunct="1"/>
            <a:r>
              <a:rPr lang="en-US" altLang="en-US" dirty="0"/>
              <a:t>Basic Parts of a Wave</a:t>
            </a:r>
          </a:p>
        </p:txBody>
      </p:sp>
      <p:sp>
        <p:nvSpPr>
          <p:cNvPr id="29699" name="Rectangle 3">
            <a:extLst>
              <a:ext uri="{FF2B5EF4-FFF2-40B4-BE49-F238E27FC236}">
                <a16:creationId xmlns:a16="http://schemas.microsoft.com/office/drawing/2014/main" id="{444B2187-A99C-4B3E-A873-089F6EA51F43}"/>
              </a:ext>
            </a:extLst>
          </p:cNvPr>
          <p:cNvSpPr>
            <a:spLocks noGrp="1" noChangeArrowheads="1"/>
          </p:cNvSpPr>
          <p:nvPr>
            <p:ph idx="1"/>
          </p:nvPr>
        </p:nvSpPr>
        <p:spPr/>
        <p:txBody>
          <a:bodyPr/>
          <a:lstStyle/>
          <a:p>
            <a:pPr eaLnBrk="1" hangingPunct="1"/>
            <a:r>
              <a:rPr lang="en-US" altLang="en-US" b="1"/>
              <a:t>Crest</a:t>
            </a:r>
            <a:r>
              <a:rPr lang="en-US" altLang="en-US"/>
              <a:t> - the section of the wave that rises above the rest position. </a:t>
            </a:r>
          </a:p>
          <a:p>
            <a:pPr eaLnBrk="1" hangingPunct="1"/>
            <a:r>
              <a:rPr lang="en-US" altLang="en-US" b="1"/>
              <a:t>Trough</a:t>
            </a:r>
            <a:r>
              <a:rPr lang="en-US" altLang="en-US"/>
              <a:t> - the section which lies below the rest position. </a:t>
            </a:r>
          </a:p>
        </p:txBody>
      </p:sp>
      <p:pic>
        <p:nvPicPr>
          <p:cNvPr id="29700" name="Picture 4" descr="wave2">
            <a:extLst>
              <a:ext uri="{FF2B5EF4-FFF2-40B4-BE49-F238E27FC236}">
                <a16:creationId xmlns:a16="http://schemas.microsoft.com/office/drawing/2014/main" id="{3D352EF1-7E56-43A9-8E79-CF79B71E19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191000"/>
            <a:ext cx="4762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
            <a:extLst>
              <a:ext uri="{FF2B5EF4-FFF2-40B4-BE49-F238E27FC236}">
                <a16:creationId xmlns:a16="http://schemas.microsoft.com/office/drawing/2014/main" id="{28EF6169-1218-4282-8DE7-01F1C3CFBFF2}"/>
              </a:ext>
            </a:extLst>
          </p:cNvPr>
          <p:cNvSpPr>
            <a:spLocks noChangeArrowheads="1"/>
          </p:cNvSpPr>
          <p:nvPr/>
        </p:nvSpPr>
        <p:spPr bwMode="auto">
          <a:xfrm>
            <a:off x="1371600" y="6400800"/>
            <a:ext cx="61817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hlinkClick r:id="rId4"/>
              </a:rPr>
              <a:t>http://id.mind.net/~zona/mstm/physics/waves/partsOfAWave/waveParts.htm</a:t>
            </a:r>
            <a:r>
              <a:rPr lang="en-US" altLang="en-US" sz="1400">
                <a:latin typeface="Arial" panose="020B0604020202020204" pitchFamily="34" charset="0"/>
              </a:rPr>
              <a:t> </a:t>
            </a:r>
          </a:p>
        </p:txBody>
      </p:sp>
      <p:sp>
        <p:nvSpPr>
          <p:cNvPr id="2" name="Arrow: Right 1">
            <a:extLst>
              <a:ext uri="{FF2B5EF4-FFF2-40B4-BE49-F238E27FC236}">
                <a16:creationId xmlns:a16="http://schemas.microsoft.com/office/drawing/2014/main" id="{DBEB69C0-C64C-4DC7-97AA-6F60746C9135}"/>
              </a:ext>
            </a:extLst>
          </p:cNvPr>
          <p:cNvSpPr/>
          <p:nvPr/>
        </p:nvSpPr>
        <p:spPr>
          <a:xfrm>
            <a:off x="149290" y="4921898"/>
            <a:ext cx="1903445" cy="5131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Resting position</a:t>
            </a:r>
          </a:p>
        </p:txBody>
      </p:sp>
    </p:spTree>
    <p:extLst>
      <p:ext uri="{BB962C8B-B14F-4D97-AF65-F5344CB8AC3E}">
        <p14:creationId xmlns:p14="http://schemas.microsoft.com/office/powerpoint/2010/main" val="69858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640" y="1838674"/>
            <a:ext cx="7660680" cy="2554545"/>
          </a:xfrm>
          <a:prstGeom prst="rect">
            <a:avLst/>
          </a:prstGeom>
          <a:noFill/>
        </p:spPr>
        <p:txBody>
          <a:bodyPr wrap="square" rtlCol="0">
            <a:spAutoFit/>
          </a:bodyPr>
          <a:lstStyle/>
          <a:p>
            <a:pPr algn="ctr"/>
            <a:r>
              <a:rPr lang="en-US" sz="3200" dirty="0"/>
              <a:t>Can anyone think of an example of how scientific knowledge has changed over time?</a:t>
            </a:r>
          </a:p>
          <a:p>
            <a:pPr algn="ctr"/>
            <a:endParaRPr lang="en-US" sz="3200" dirty="0"/>
          </a:p>
          <a:p>
            <a:pPr algn="ctr"/>
            <a:r>
              <a:rPr lang="en-US" sz="3200" dirty="0"/>
              <a:t>Discuss with your group and</a:t>
            </a:r>
          </a:p>
          <a:p>
            <a:pPr algn="ctr"/>
            <a:r>
              <a:rPr lang="en-US" sz="3200" dirty="0"/>
              <a:t> be ready to share.</a:t>
            </a:r>
          </a:p>
        </p:txBody>
      </p:sp>
    </p:spTree>
    <p:extLst>
      <p:ext uri="{BB962C8B-B14F-4D97-AF65-F5344CB8AC3E}">
        <p14:creationId xmlns:p14="http://schemas.microsoft.com/office/powerpoint/2010/main" val="935249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76960" y="2301517"/>
            <a:ext cx="7693898" cy="1077214"/>
          </a:xfrm>
          <a:prstGeom prst="rect">
            <a:avLst/>
          </a:prstGeom>
          <a:noFill/>
        </p:spPr>
        <p:txBody>
          <a:bodyPr wrap="square" lIns="91435" tIns="45718" rIns="91435" bIns="45718" rtlCol="0">
            <a:spAutoFit/>
          </a:bodyPr>
          <a:lstStyle/>
          <a:p>
            <a:pPr algn="ctr"/>
            <a:r>
              <a:rPr lang="en-US" sz="3200" dirty="0"/>
              <a:t>Now let’s talk a little about some important crosscutting concepts of science</a:t>
            </a:r>
          </a:p>
        </p:txBody>
      </p:sp>
    </p:spTree>
    <p:extLst>
      <p:ext uri="{BB962C8B-B14F-4D97-AF65-F5344CB8AC3E}">
        <p14:creationId xmlns:p14="http://schemas.microsoft.com/office/powerpoint/2010/main" val="18452678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9119" y="2355634"/>
            <a:ext cx="5783581" cy="1077214"/>
          </a:xfrm>
          <a:prstGeom prst="rect">
            <a:avLst/>
          </a:prstGeom>
          <a:noFill/>
        </p:spPr>
        <p:txBody>
          <a:bodyPr wrap="square" lIns="91435" tIns="45718" rIns="91435" bIns="45718" rtlCol="0">
            <a:spAutoFit/>
          </a:bodyPr>
          <a:lstStyle/>
          <a:p>
            <a:pPr algn="ctr"/>
            <a:r>
              <a:rPr lang="en-US" sz="3200" dirty="0"/>
              <a:t>Scientists often use models to explain natural phenomena. </a:t>
            </a:r>
          </a:p>
        </p:txBody>
      </p:sp>
    </p:spTree>
    <p:extLst>
      <p:ext uri="{BB962C8B-B14F-4D97-AF65-F5344CB8AC3E}">
        <p14:creationId xmlns:p14="http://schemas.microsoft.com/office/powerpoint/2010/main" val="2199196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8500" y="2102866"/>
            <a:ext cx="8001000" cy="2062099"/>
          </a:xfrm>
          <a:prstGeom prst="rect">
            <a:avLst/>
          </a:prstGeom>
          <a:noFill/>
        </p:spPr>
        <p:txBody>
          <a:bodyPr wrap="square" lIns="91435" tIns="45718" rIns="91435" bIns="45718" rtlCol="0">
            <a:spAutoFit/>
          </a:bodyPr>
          <a:lstStyle/>
          <a:p>
            <a:pPr algn="ctr"/>
            <a:r>
              <a:rPr lang="en-US" sz="3200" dirty="0"/>
              <a:t>Can you give me an example of some of the models we used during this investigation?</a:t>
            </a:r>
          </a:p>
          <a:p>
            <a:pPr algn="ctr"/>
            <a:endParaRPr lang="en-US" sz="3200" dirty="0"/>
          </a:p>
          <a:p>
            <a:pPr algn="ctr"/>
            <a:r>
              <a:rPr lang="en-US" sz="3200" dirty="0"/>
              <a:t>Discuss with your group and be ready to share</a:t>
            </a:r>
          </a:p>
        </p:txBody>
      </p:sp>
    </p:spTree>
    <p:extLst>
      <p:ext uri="{BB962C8B-B14F-4D97-AF65-F5344CB8AC3E}">
        <p14:creationId xmlns:p14="http://schemas.microsoft.com/office/powerpoint/2010/main" val="1515812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4959" y="233470"/>
            <a:ext cx="8676641" cy="584771"/>
          </a:xfrm>
          <a:prstGeom prst="rect">
            <a:avLst/>
          </a:prstGeom>
          <a:noFill/>
        </p:spPr>
        <p:txBody>
          <a:bodyPr wrap="square" lIns="91435" tIns="45718" rIns="91435" bIns="45718" rtlCol="0">
            <a:spAutoFit/>
          </a:bodyPr>
          <a:lstStyle/>
          <a:p>
            <a:r>
              <a:rPr lang="en-US" sz="3200" dirty="0"/>
              <a:t>Some example models from this investigation</a:t>
            </a:r>
          </a:p>
        </p:txBody>
      </p:sp>
      <p:pic>
        <p:nvPicPr>
          <p:cNvPr id="12" name="Picture 11" descr="1280px-EM_spectrum.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65" y="3716835"/>
            <a:ext cx="4940300" cy="2643833"/>
          </a:xfrm>
          <a:prstGeom prst="rect">
            <a:avLst/>
          </a:prstGeom>
        </p:spPr>
      </p:pic>
      <p:sp>
        <p:nvSpPr>
          <p:cNvPr id="5" name="TextBox 4"/>
          <p:cNvSpPr txBox="1"/>
          <p:nvPr/>
        </p:nvSpPr>
        <p:spPr>
          <a:xfrm>
            <a:off x="5220596" y="4938221"/>
            <a:ext cx="3529704" cy="1077214"/>
          </a:xfrm>
          <a:prstGeom prst="rect">
            <a:avLst/>
          </a:prstGeom>
          <a:noFill/>
        </p:spPr>
        <p:txBody>
          <a:bodyPr wrap="square" lIns="91435" tIns="45718" rIns="91435" bIns="45718" rtlCol="0">
            <a:spAutoFit/>
          </a:bodyPr>
          <a:lstStyle/>
          <a:p>
            <a:pPr algn="ctr"/>
            <a:r>
              <a:rPr lang="en-US" sz="3200" dirty="0"/>
              <a:t>Why are these models useful?</a:t>
            </a:r>
          </a:p>
        </p:txBody>
      </p:sp>
      <p:pic>
        <p:nvPicPr>
          <p:cNvPr id="8" name="Picture 7">
            <a:extLst>
              <a:ext uri="{FF2B5EF4-FFF2-40B4-BE49-F238E27FC236}">
                <a16:creationId xmlns:a16="http://schemas.microsoft.com/office/drawing/2014/main" id="{50B43990-2666-4946-84E1-C9D31F4C8E30}"/>
              </a:ext>
            </a:extLst>
          </p:cNvPr>
          <p:cNvPicPr>
            <a:picLocks noChangeAspect="1"/>
          </p:cNvPicPr>
          <p:nvPr/>
        </p:nvPicPr>
        <p:blipFill>
          <a:blip r:embed="rId4"/>
          <a:stretch>
            <a:fillRect/>
          </a:stretch>
        </p:blipFill>
        <p:spPr>
          <a:xfrm>
            <a:off x="4245181" y="934520"/>
            <a:ext cx="4454319" cy="2468880"/>
          </a:xfrm>
          <a:prstGeom prst="rect">
            <a:avLst/>
          </a:prstGeom>
        </p:spPr>
      </p:pic>
      <p:pic>
        <p:nvPicPr>
          <p:cNvPr id="9" name="Picture 3" descr="Transverse-Wave">
            <a:extLst>
              <a:ext uri="{FF2B5EF4-FFF2-40B4-BE49-F238E27FC236}">
                <a16:creationId xmlns:a16="http://schemas.microsoft.com/office/drawing/2014/main" id="{1F5C71C6-2B84-43A2-8223-A0A23F7099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38661"/>
            <a:ext cx="307792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113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4959" y="233470"/>
            <a:ext cx="8676641" cy="584771"/>
          </a:xfrm>
          <a:prstGeom prst="rect">
            <a:avLst/>
          </a:prstGeom>
          <a:noFill/>
        </p:spPr>
        <p:txBody>
          <a:bodyPr wrap="square" lIns="91435" tIns="45718" rIns="91435" bIns="45718" rtlCol="0">
            <a:spAutoFit/>
          </a:bodyPr>
          <a:lstStyle/>
          <a:p>
            <a:r>
              <a:rPr lang="en-US" sz="3200" dirty="0"/>
              <a:t>Some example models from this investigation</a:t>
            </a:r>
          </a:p>
        </p:txBody>
      </p:sp>
      <p:pic>
        <p:nvPicPr>
          <p:cNvPr id="12" name="Picture 11" descr="1280px-EM_spectrum.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96" y="3716835"/>
            <a:ext cx="4940300" cy="2643833"/>
          </a:xfrm>
          <a:prstGeom prst="rect">
            <a:avLst/>
          </a:prstGeom>
        </p:spPr>
      </p:pic>
      <p:sp>
        <p:nvSpPr>
          <p:cNvPr id="5" name="TextBox 4"/>
          <p:cNvSpPr txBox="1"/>
          <p:nvPr/>
        </p:nvSpPr>
        <p:spPr>
          <a:xfrm>
            <a:off x="5512696" y="4722321"/>
            <a:ext cx="3186804" cy="1569656"/>
          </a:xfrm>
          <a:prstGeom prst="rect">
            <a:avLst/>
          </a:prstGeom>
          <a:noFill/>
        </p:spPr>
        <p:txBody>
          <a:bodyPr wrap="square" lIns="91435" tIns="45718" rIns="91435" bIns="45718" rtlCol="0">
            <a:spAutoFit/>
          </a:bodyPr>
          <a:lstStyle/>
          <a:p>
            <a:pPr algn="ctr"/>
            <a:r>
              <a:rPr lang="en-US" sz="3200" dirty="0"/>
              <a:t>What are some limitations of these models?</a:t>
            </a:r>
          </a:p>
        </p:txBody>
      </p:sp>
      <p:pic>
        <p:nvPicPr>
          <p:cNvPr id="8" name="Picture 7">
            <a:extLst>
              <a:ext uri="{FF2B5EF4-FFF2-40B4-BE49-F238E27FC236}">
                <a16:creationId xmlns:a16="http://schemas.microsoft.com/office/drawing/2014/main" id="{C3969D68-B873-4B07-9425-372E3444586D}"/>
              </a:ext>
            </a:extLst>
          </p:cNvPr>
          <p:cNvPicPr>
            <a:picLocks noChangeAspect="1"/>
          </p:cNvPicPr>
          <p:nvPr/>
        </p:nvPicPr>
        <p:blipFill>
          <a:blip r:embed="rId4"/>
          <a:stretch>
            <a:fillRect/>
          </a:stretch>
        </p:blipFill>
        <p:spPr>
          <a:xfrm>
            <a:off x="4245181" y="934520"/>
            <a:ext cx="4454319" cy="2468880"/>
          </a:xfrm>
          <a:prstGeom prst="rect">
            <a:avLst/>
          </a:prstGeom>
        </p:spPr>
      </p:pic>
      <p:pic>
        <p:nvPicPr>
          <p:cNvPr id="9" name="Picture 3" descr="Transverse-Wave">
            <a:extLst>
              <a:ext uri="{FF2B5EF4-FFF2-40B4-BE49-F238E27FC236}">
                <a16:creationId xmlns:a16="http://schemas.microsoft.com/office/drawing/2014/main" id="{9326962A-0EAD-4A2E-B42A-B71445971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38661"/>
            <a:ext cx="307792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632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8315" y="2770147"/>
            <a:ext cx="6520935" cy="1569656"/>
          </a:xfrm>
          <a:prstGeom prst="rect">
            <a:avLst/>
          </a:prstGeom>
          <a:noFill/>
        </p:spPr>
        <p:txBody>
          <a:bodyPr wrap="square" lIns="91435" tIns="45718" rIns="91435" bIns="45718" rtlCol="0">
            <a:spAutoFit/>
          </a:bodyPr>
          <a:lstStyle/>
          <a:p>
            <a:pPr algn="ctr"/>
            <a:r>
              <a:rPr lang="en-US" sz="3200" dirty="0"/>
              <a:t>It is important for scientists to look for patterns in the data they collect during an investigation.</a:t>
            </a:r>
          </a:p>
        </p:txBody>
      </p:sp>
    </p:spTree>
    <p:extLst>
      <p:ext uri="{BB962C8B-B14F-4D97-AF65-F5344CB8AC3E}">
        <p14:creationId xmlns:p14="http://schemas.microsoft.com/office/powerpoint/2010/main" val="19438667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1" y="2128266"/>
            <a:ext cx="8064500" cy="2554541"/>
          </a:xfrm>
          <a:prstGeom prst="rect">
            <a:avLst/>
          </a:prstGeom>
          <a:noFill/>
        </p:spPr>
        <p:txBody>
          <a:bodyPr wrap="square" lIns="91435" tIns="45718" rIns="91435" bIns="45718" rtlCol="0">
            <a:spAutoFit/>
          </a:bodyPr>
          <a:lstStyle/>
          <a:p>
            <a:pPr algn="ctr"/>
            <a:r>
              <a:rPr lang="en-US" sz="3200" dirty="0"/>
              <a:t>What are some examples of ways you looked for patterns during this investigation?</a:t>
            </a:r>
          </a:p>
          <a:p>
            <a:pPr algn="ctr"/>
            <a:endParaRPr lang="en-US" sz="3200" dirty="0"/>
          </a:p>
          <a:p>
            <a:pPr algn="ctr"/>
            <a:endParaRPr lang="en-US" sz="3200" dirty="0"/>
          </a:p>
          <a:p>
            <a:pPr algn="ctr"/>
            <a:r>
              <a:rPr lang="en-US" sz="3200" dirty="0"/>
              <a:t>Discuss with your group and be ready to share</a:t>
            </a:r>
          </a:p>
        </p:txBody>
      </p:sp>
    </p:spTree>
    <p:extLst>
      <p:ext uri="{BB962C8B-B14F-4D97-AF65-F5344CB8AC3E}">
        <p14:creationId xmlns:p14="http://schemas.microsoft.com/office/powerpoint/2010/main" val="2203614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95041" y="2844285"/>
            <a:ext cx="4185820" cy="1546575"/>
          </a:xfrm>
          <a:prstGeom prst="rect">
            <a:avLst/>
          </a:prstGeom>
          <a:noFill/>
        </p:spPr>
        <p:txBody>
          <a:bodyPr wrap="square" lIns="68576" tIns="34289" rIns="68576" bIns="34289" rtlCol="0">
            <a:spAutoFit/>
          </a:bodyPr>
          <a:lstStyle/>
          <a:p>
            <a:pPr algn="ctr"/>
            <a:r>
              <a:rPr lang="en-US" sz="3200" dirty="0"/>
              <a:t>You are now going to write your investigation report</a:t>
            </a:r>
          </a:p>
        </p:txBody>
      </p:sp>
      <p:sp>
        <p:nvSpPr>
          <p:cNvPr id="3" name="Rectangle: Rounded Corners 2">
            <a:extLst>
              <a:ext uri="{FF2B5EF4-FFF2-40B4-BE49-F238E27FC236}">
                <a16:creationId xmlns:a16="http://schemas.microsoft.com/office/drawing/2014/main" id="{A298E51F-CACB-4D8D-BC77-5D41C73E6DE2}"/>
              </a:ext>
            </a:extLst>
          </p:cNvPr>
          <p:cNvSpPr/>
          <p:nvPr/>
        </p:nvSpPr>
        <p:spPr>
          <a:xfrm>
            <a:off x="0" y="17495"/>
            <a:ext cx="9144000" cy="5388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a:t>Stage 6:  Write an individual argument</a:t>
            </a:r>
          </a:p>
        </p:txBody>
      </p:sp>
    </p:spTree>
    <p:extLst>
      <p:ext uri="{BB962C8B-B14F-4D97-AF65-F5344CB8AC3E}">
        <p14:creationId xmlns:p14="http://schemas.microsoft.com/office/powerpoint/2010/main" val="1672489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328" y="642938"/>
            <a:ext cx="4642090" cy="557362"/>
          </a:xfrm>
          <a:prstGeom prst="rect">
            <a:avLst/>
          </a:prstGeom>
          <a:noFill/>
        </p:spPr>
        <p:txBody>
          <a:bodyPr wrap="none" lIns="64291" tIns="32146" rIns="64291" bIns="32146" rtlCol="0">
            <a:spAutoFit/>
          </a:bodyPr>
          <a:lstStyle/>
          <a:p>
            <a:r>
              <a:rPr lang="en-US" sz="3200" dirty="0"/>
              <a:t>Section I:  The Introduction</a:t>
            </a:r>
          </a:p>
        </p:txBody>
      </p:sp>
      <p:sp>
        <p:nvSpPr>
          <p:cNvPr id="4" name="TextBox 3"/>
          <p:cNvSpPr txBox="1"/>
          <p:nvPr/>
        </p:nvSpPr>
        <p:spPr>
          <a:xfrm>
            <a:off x="1625203" y="1607344"/>
            <a:ext cx="6424229" cy="557362"/>
          </a:xfrm>
          <a:prstGeom prst="rect">
            <a:avLst/>
          </a:prstGeom>
          <a:noFill/>
        </p:spPr>
        <p:txBody>
          <a:bodyPr wrap="none" lIns="64291" tIns="32146" rIns="64291" bIns="32146" rtlCol="0">
            <a:spAutoFit/>
          </a:bodyPr>
          <a:lstStyle/>
          <a:p>
            <a:r>
              <a:rPr lang="en-US" sz="3200" dirty="0"/>
              <a:t>What were you trying to do and why?</a:t>
            </a:r>
          </a:p>
        </p:txBody>
      </p:sp>
      <p:sp>
        <p:nvSpPr>
          <p:cNvPr id="5" name="TextBox 4"/>
          <p:cNvSpPr txBox="1"/>
          <p:nvPr/>
        </p:nvSpPr>
        <p:spPr>
          <a:xfrm>
            <a:off x="762875" y="2682637"/>
            <a:ext cx="4218543" cy="3019575"/>
          </a:xfrm>
          <a:prstGeom prst="rect">
            <a:avLst/>
          </a:prstGeom>
          <a:noFill/>
        </p:spPr>
        <p:txBody>
          <a:bodyPr wrap="square" lIns="64291" tIns="32146" rIns="64291" bIns="32146" rtlCol="0">
            <a:spAutoFit/>
          </a:bodyPr>
          <a:lstStyle/>
          <a:p>
            <a:r>
              <a:rPr lang="en-US" sz="3200" dirty="0"/>
              <a:t>Be sure to…</a:t>
            </a:r>
          </a:p>
          <a:p>
            <a:pPr marL="522368" indent="-522368">
              <a:buFont typeface="+mj-lt"/>
              <a:buAutoNum type="arabicPeriod"/>
            </a:pPr>
            <a:r>
              <a:rPr lang="en-US" sz="3200" dirty="0"/>
              <a:t>Provide a context for the investigation</a:t>
            </a:r>
          </a:p>
          <a:p>
            <a:pPr marL="522368" indent="-522368">
              <a:buFont typeface="+mj-lt"/>
              <a:buAutoNum type="arabicPeriod"/>
            </a:pPr>
            <a:r>
              <a:rPr lang="en-US" sz="3200" dirty="0"/>
              <a:t>Explain the task</a:t>
            </a:r>
          </a:p>
          <a:p>
            <a:pPr marL="522368" indent="-522368">
              <a:buFont typeface="+mj-lt"/>
              <a:buAutoNum type="arabicPeriod"/>
            </a:pPr>
            <a:r>
              <a:rPr lang="en-US" sz="3200" dirty="0"/>
              <a:t>Make the guiding question clear </a:t>
            </a:r>
          </a:p>
        </p:txBody>
      </p:sp>
      <p:sp>
        <p:nvSpPr>
          <p:cNvPr id="9" name="TextBox 8"/>
          <p:cNvSpPr txBox="1"/>
          <p:nvPr/>
        </p:nvSpPr>
        <p:spPr>
          <a:xfrm>
            <a:off x="5527040" y="3666094"/>
            <a:ext cx="3261917" cy="2034690"/>
          </a:xfrm>
          <a:prstGeom prst="rect">
            <a:avLst/>
          </a:prstGeom>
          <a:noFill/>
        </p:spPr>
        <p:txBody>
          <a:bodyPr wrap="square" lIns="64291" tIns="32146" rIns="64291" bIns="32146" rtlCol="0">
            <a:spAutoFit/>
          </a:bodyPr>
          <a:lstStyle/>
          <a:p>
            <a:pPr algn="ctr"/>
            <a:r>
              <a:rPr lang="en-US" sz="3200" dirty="0"/>
              <a:t>You can find this information in the introduction of your lab handout</a:t>
            </a:r>
          </a:p>
        </p:txBody>
      </p:sp>
      <p:sp>
        <p:nvSpPr>
          <p:cNvPr id="8" name="Right Bracket 7"/>
          <p:cNvSpPr/>
          <p:nvPr/>
        </p:nvSpPr>
        <p:spPr>
          <a:xfrm>
            <a:off x="4981418" y="3166436"/>
            <a:ext cx="193040" cy="2535776"/>
          </a:xfrm>
          <a:prstGeom prst="rightBracket">
            <a:avLst/>
          </a:prstGeom>
          <a:ln w="381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 name="Straight Connector 10"/>
          <p:cNvCxnSpPr>
            <a:stCxn id="8" idx="2"/>
          </p:cNvCxnSpPr>
          <p:nvPr/>
        </p:nvCxnSpPr>
        <p:spPr>
          <a:xfrm>
            <a:off x="5174458" y="4434324"/>
            <a:ext cx="203200"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8766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D7582DA-2015-4F2A-9F3D-661A4244C90E}"/>
              </a:ext>
            </a:extLst>
          </p:cNvPr>
          <p:cNvSpPr>
            <a:spLocks noGrp="1" noChangeArrowheads="1"/>
          </p:cNvSpPr>
          <p:nvPr>
            <p:ph type="title"/>
          </p:nvPr>
        </p:nvSpPr>
        <p:spPr>
          <a:xfrm>
            <a:off x="914400" y="381000"/>
            <a:ext cx="7221538" cy="1362075"/>
          </a:xfrm>
        </p:spPr>
        <p:txBody>
          <a:bodyPr/>
          <a:lstStyle/>
          <a:p>
            <a:pPr eaLnBrk="1" hangingPunct="1"/>
            <a:r>
              <a:rPr lang="en-US" altLang="en-US" dirty="0"/>
              <a:t>Parts of a Wave</a:t>
            </a:r>
          </a:p>
        </p:txBody>
      </p:sp>
      <p:sp>
        <p:nvSpPr>
          <p:cNvPr id="25603" name="Rectangle 5">
            <a:extLst>
              <a:ext uri="{FF2B5EF4-FFF2-40B4-BE49-F238E27FC236}">
                <a16:creationId xmlns:a16="http://schemas.microsoft.com/office/drawing/2014/main" id="{2CF9A33E-1928-4381-836D-4A1A114C7544}"/>
              </a:ext>
            </a:extLst>
          </p:cNvPr>
          <p:cNvSpPr>
            <a:spLocks noGrp="1" noChangeArrowheads="1"/>
          </p:cNvSpPr>
          <p:nvPr>
            <p:ph idx="1"/>
          </p:nvPr>
        </p:nvSpPr>
        <p:spPr>
          <a:xfrm>
            <a:off x="682690" y="1730634"/>
            <a:ext cx="8229600" cy="1066800"/>
          </a:xfrm>
        </p:spPr>
        <p:txBody>
          <a:bodyPr/>
          <a:lstStyle/>
          <a:p>
            <a:pPr eaLnBrk="1" hangingPunct="1"/>
            <a:r>
              <a:rPr lang="en-US" altLang="en-US" dirty="0"/>
              <a:t>TERMS:  wavelength, frequency, velocity, amplitude, crest, trough, cycle.</a:t>
            </a:r>
            <a:r>
              <a:rPr lang="en-US" altLang="en-US" sz="2800" dirty="0"/>
              <a:t> </a:t>
            </a:r>
          </a:p>
        </p:txBody>
      </p:sp>
      <p:pic>
        <p:nvPicPr>
          <p:cNvPr id="25604" name="Picture 3" descr="Transverse-Wave">
            <a:extLst>
              <a:ext uri="{FF2B5EF4-FFF2-40B4-BE49-F238E27FC236}">
                <a16:creationId xmlns:a16="http://schemas.microsoft.com/office/drawing/2014/main" id="{EC2636C7-18A3-4E75-AAC9-DCD49111D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604" y="2961610"/>
            <a:ext cx="57150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4">
            <a:extLst>
              <a:ext uri="{FF2B5EF4-FFF2-40B4-BE49-F238E27FC236}">
                <a16:creationId xmlns:a16="http://schemas.microsoft.com/office/drawing/2014/main" id="{70388F1C-235A-4B62-94FD-B6718F492FDB}"/>
              </a:ext>
            </a:extLst>
          </p:cNvPr>
          <p:cNvSpPr>
            <a:spLocks noChangeArrowheads="1"/>
          </p:cNvSpPr>
          <p:nvPr/>
        </p:nvSpPr>
        <p:spPr bwMode="auto">
          <a:xfrm>
            <a:off x="1066800" y="6521450"/>
            <a:ext cx="671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hlinkClick r:id="rId3"/>
              </a:rPr>
              <a:t>http://science-class.net/Notes/Images_8th_Notes/Transverse-Wave.png</a:t>
            </a:r>
            <a:r>
              <a:rPr lang="en-US" altLang="en-US" sz="1600">
                <a:latin typeface="Arial" panose="020B0604020202020204" pitchFamily="34" charset="0"/>
              </a:rPr>
              <a:t> </a:t>
            </a:r>
          </a:p>
        </p:txBody>
      </p:sp>
    </p:spTree>
    <p:extLst>
      <p:ext uri="{BB962C8B-B14F-4D97-AF65-F5344CB8AC3E}">
        <p14:creationId xmlns:p14="http://schemas.microsoft.com/office/powerpoint/2010/main" val="2431196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328" y="364257"/>
            <a:ext cx="3911522" cy="557362"/>
          </a:xfrm>
          <a:prstGeom prst="rect">
            <a:avLst/>
          </a:prstGeom>
          <a:noFill/>
        </p:spPr>
        <p:txBody>
          <a:bodyPr wrap="none" lIns="64291" tIns="32146" rIns="64291" bIns="32146" rtlCol="0">
            <a:spAutoFit/>
          </a:bodyPr>
          <a:lstStyle/>
          <a:p>
            <a:r>
              <a:rPr lang="en-US" sz="3200" dirty="0"/>
              <a:t>Section II: The Method</a:t>
            </a:r>
          </a:p>
        </p:txBody>
      </p:sp>
      <p:sp>
        <p:nvSpPr>
          <p:cNvPr id="4" name="TextBox 3"/>
          <p:cNvSpPr txBox="1"/>
          <p:nvPr/>
        </p:nvSpPr>
        <p:spPr>
          <a:xfrm>
            <a:off x="440928" y="1416368"/>
            <a:ext cx="8322385" cy="557362"/>
          </a:xfrm>
          <a:prstGeom prst="rect">
            <a:avLst/>
          </a:prstGeom>
          <a:noFill/>
        </p:spPr>
        <p:txBody>
          <a:bodyPr wrap="none" lIns="64291" tIns="32146" rIns="64291" bIns="32146" rtlCol="0">
            <a:spAutoFit/>
          </a:bodyPr>
          <a:lstStyle/>
          <a:p>
            <a:r>
              <a:rPr lang="en-US" sz="3200" dirty="0"/>
              <a:t>What did you do and why did you do it that way?</a:t>
            </a:r>
          </a:p>
        </p:txBody>
      </p:sp>
      <p:sp>
        <p:nvSpPr>
          <p:cNvPr id="5" name="TextBox 4"/>
          <p:cNvSpPr txBox="1"/>
          <p:nvPr/>
        </p:nvSpPr>
        <p:spPr>
          <a:xfrm>
            <a:off x="440928" y="2387045"/>
            <a:ext cx="7846854" cy="3512017"/>
          </a:xfrm>
          <a:prstGeom prst="rect">
            <a:avLst/>
          </a:prstGeom>
          <a:noFill/>
        </p:spPr>
        <p:txBody>
          <a:bodyPr wrap="square" lIns="64291" tIns="32146" rIns="64291" bIns="32146" rtlCol="0">
            <a:spAutoFit/>
          </a:bodyPr>
          <a:lstStyle/>
          <a:p>
            <a:r>
              <a:rPr lang="en-US" sz="3200" dirty="0"/>
              <a:t>Be sure to explain…</a:t>
            </a:r>
          </a:p>
          <a:p>
            <a:pPr marL="522368" indent="-522368">
              <a:buFont typeface="+mj-lt"/>
              <a:buAutoNum type="arabicPeriod"/>
            </a:pPr>
            <a:r>
              <a:rPr lang="en-US" sz="3200" dirty="0"/>
              <a:t>How you collected your data and why you decided to do it that way</a:t>
            </a:r>
          </a:p>
          <a:p>
            <a:pPr marL="522368" indent="-522368">
              <a:buFont typeface="+mj-lt"/>
              <a:buAutoNum type="arabicPeriod"/>
            </a:pPr>
            <a:r>
              <a:rPr lang="en-US" sz="3200" dirty="0"/>
              <a:t>What type of data you collected and why you collected that data</a:t>
            </a:r>
          </a:p>
          <a:p>
            <a:pPr marL="522368" indent="-522368">
              <a:buFont typeface="+mj-lt"/>
              <a:buAutoNum type="arabicPeriod"/>
            </a:pPr>
            <a:r>
              <a:rPr lang="en-US" sz="3200" dirty="0"/>
              <a:t>How you analyzed your data and why you decided to analyze it that way</a:t>
            </a:r>
          </a:p>
        </p:txBody>
      </p:sp>
    </p:spTree>
    <p:extLst>
      <p:ext uri="{BB962C8B-B14F-4D97-AF65-F5344CB8AC3E}">
        <p14:creationId xmlns:p14="http://schemas.microsoft.com/office/powerpoint/2010/main" val="3119527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328" y="339963"/>
            <a:ext cx="4441916" cy="557362"/>
          </a:xfrm>
          <a:prstGeom prst="rect">
            <a:avLst/>
          </a:prstGeom>
          <a:noFill/>
        </p:spPr>
        <p:txBody>
          <a:bodyPr wrap="none" lIns="64291" tIns="32146" rIns="64291" bIns="32146" rtlCol="0">
            <a:spAutoFit/>
          </a:bodyPr>
          <a:lstStyle/>
          <a:p>
            <a:r>
              <a:rPr lang="en-US" sz="3200" dirty="0"/>
              <a:t>Section III:  The Argument</a:t>
            </a:r>
          </a:p>
        </p:txBody>
      </p:sp>
      <p:sp>
        <p:nvSpPr>
          <p:cNvPr id="4" name="TextBox 3"/>
          <p:cNvSpPr txBox="1"/>
          <p:nvPr/>
        </p:nvSpPr>
        <p:spPr>
          <a:xfrm>
            <a:off x="2643188" y="1066959"/>
            <a:ext cx="4161991" cy="557362"/>
          </a:xfrm>
          <a:prstGeom prst="rect">
            <a:avLst/>
          </a:prstGeom>
          <a:noFill/>
        </p:spPr>
        <p:txBody>
          <a:bodyPr wrap="none" lIns="64291" tIns="32146" rIns="64291" bIns="32146" rtlCol="0">
            <a:spAutoFit/>
          </a:bodyPr>
          <a:lstStyle/>
          <a:p>
            <a:r>
              <a:rPr lang="en-US" sz="3200" dirty="0"/>
              <a:t>What is your argument?</a:t>
            </a:r>
          </a:p>
        </p:txBody>
      </p:sp>
      <p:sp>
        <p:nvSpPr>
          <p:cNvPr id="5" name="TextBox 4"/>
          <p:cNvSpPr txBox="1"/>
          <p:nvPr/>
        </p:nvSpPr>
        <p:spPr>
          <a:xfrm>
            <a:off x="199109" y="1873956"/>
            <a:ext cx="6465851" cy="4004460"/>
          </a:xfrm>
          <a:prstGeom prst="rect">
            <a:avLst/>
          </a:prstGeom>
          <a:noFill/>
        </p:spPr>
        <p:txBody>
          <a:bodyPr wrap="square" lIns="64291" tIns="32146" rIns="64291" bIns="32146" rtlCol="0">
            <a:spAutoFit/>
          </a:bodyPr>
          <a:lstStyle/>
          <a:p>
            <a:r>
              <a:rPr lang="en-US" sz="3200" dirty="0"/>
              <a:t>Be sure to…</a:t>
            </a:r>
          </a:p>
          <a:p>
            <a:pPr marL="522368" indent="-522368">
              <a:buFont typeface="+mj-lt"/>
              <a:buAutoNum type="arabicPeriod"/>
            </a:pPr>
            <a:r>
              <a:rPr lang="en-US" sz="3200" dirty="0"/>
              <a:t>Provide your claim</a:t>
            </a:r>
          </a:p>
          <a:p>
            <a:pPr marL="522368" indent="-522368">
              <a:buFont typeface="+mj-lt"/>
              <a:buAutoNum type="arabicPeriod"/>
            </a:pPr>
            <a:r>
              <a:rPr lang="en-US" sz="3200" dirty="0"/>
              <a:t>Support your claim with evidence </a:t>
            </a:r>
          </a:p>
          <a:p>
            <a:pPr marL="522368" indent="-522368">
              <a:buFont typeface="+mj-lt"/>
              <a:buAutoNum type="arabicPeriod"/>
            </a:pPr>
            <a:r>
              <a:rPr lang="en-US" sz="3200" dirty="0"/>
              <a:t>Use a figure to present your evidence and reference it</a:t>
            </a:r>
          </a:p>
          <a:p>
            <a:pPr marL="522368" indent="-522368">
              <a:buFont typeface="+mj-lt"/>
              <a:buAutoNum type="arabicPeriod"/>
            </a:pPr>
            <a:r>
              <a:rPr lang="en-US" sz="3200" dirty="0"/>
              <a:t>Provide a justification for your evidence</a:t>
            </a:r>
          </a:p>
          <a:p>
            <a:pPr marL="522368" indent="-522368">
              <a:buFont typeface="+mj-lt"/>
              <a:buAutoNum type="arabicPeriod"/>
            </a:pPr>
            <a:r>
              <a:rPr lang="en-US" sz="3200" dirty="0"/>
              <a:t>Discuss other arguments</a:t>
            </a:r>
          </a:p>
        </p:txBody>
      </p:sp>
      <p:sp>
        <p:nvSpPr>
          <p:cNvPr id="9" name="TextBox 8"/>
          <p:cNvSpPr txBox="1"/>
          <p:nvPr/>
        </p:nvSpPr>
        <p:spPr>
          <a:xfrm>
            <a:off x="6805179" y="2773680"/>
            <a:ext cx="2164080" cy="2527132"/>
          </a:xfrm>
          <a:prstGeom prst="rect">
            <a:avLst/>
          </a:prstGeom>
          <a:noFill/>
        </p:spPr>
        <p:txBody>
          <a:bodyPr wrap="square" lIns="64291" tIns="32146" rIns="64291" bIns="32146" rtlCol="0">
            <a:spAutoFit/>
          </a:bodyPr>
          <a:lstStyle/>
          <a:p>
            <a:pPr algn="ctr"/>
            <a:r>
              <a:rPr lang="en-US" sz="3200" dirty="0"/>
              <a:t>You can find all this </a:t>
            </a:r>
          </a:p>
          <a:p>
            <a:pPr algn="ctr"/>
            <a:r>
              <a:rPr lang="en-US" sz="3200" dirty="0"/>
              <a:t>information on your whiteboard</a:t>
            </a:r>
          </a:p>
        </p:txBody>
      </p:sp>
      <p:sp>
        <p:nvSpPr>
          <p:cNvPr id="3" name="Right Bracket 2"/>
          <p:cNvSpPr/>
          <p:nvPr/>
        </p:nvSpPr>
        <p:spPr>
          <a:xfrm>
            <a:off x="6278880" y="2547452"/>
            <a:ext cx="193040" cy="3307936"/>
          </a:xfrm>
          <a:prstGeom prst="rightBracket">
            <a:avLst/>
          </a:prstGeom>
          <a:ln w="381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Connector 6"/>
          <p:cNvCxnSpPr>
            <a:stCxn id="3" idx="2"/>
          </p:cNvCxnSpPr>
          <p:nvPr/>
        </p:nvCxnSpPr>
        <p:spPr>
          <a:xfrm>
            <a:off x="6471920" y="4201420"/>
            <a:ext cx="203200" cy="0"/>
          </a:xfrm>
          <a:prstGeom prst="line">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248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4146001"/>
              </p:ext>
            </p:extLst>
          </p:nvPr>
        </p:nvGraphicFramePr>
        <p:xfrm>
          <a:off x="254000" y="523240"/>
          <a:ext cx="8686800" cy="5288279"/>
        </p:xfrm>
        <a:graphic>
          <a:graphicData uri="http://schemas.openxmlformats.org/drawingml/2006/table">
            <a:tbl>
              <a:tblPr firstRow="1" bandRow="1">
                <a:tableStyleId>{793D81CF-94F2-401A-BA57-92F5A7B2D0C5}</a:tableStyleId>
              </a:tblPr>
              <a:tblGrid>
                <a:gridCol w="3312593">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3202507">
                  <a:extLst>
                    <a:ext uri="{9D8B030D-6E8A-4147-A177-3AD203B41FA5}">
                      <a16:colId xmlns:a16="http://schemas.microsoft.com/office/drawing/2014/main" val="20002"/>
                    </a:ext>
                  </a:extLst>
                </a:gridCol>
              </a:tblGrid>
              <a:tr h="784860">
                <a:tc>
                  <a:txBody>
                    <a:bodyPr/>
                    <a:lstStyle/>
                    <a:p>
                      <a:pPr algn="ctr"/>
                      <a:r>
                        <a:rPr lang="en-US" sz="2000" dirty="0"/>
                        <a:t>If you think </a:t>
                      </a:r>
                    </a:p>
                    <a:p>
                      <a:pPr algn="ctr"/>
                      <a:r>
                        <a:rPr lang="en-US" sz="2000" dirty="0"/>
                        <a:t>the author…</a:t>
                      </a:r>
                    </a:p>
                  </a:txBody>
                  <a:tcPr anchor="ctr"/>
                </a:tc>
                <a:tc>
                  <a:txBody>
                    <a:bodyPr/>
                    <a:lstStyle/>
                    <a:p>
                      <a:pPr algn="ctr"/>
                      <a:r>
                        <a:rPr lang="en-US" sz="2000" dirty="0"/>
                        <a:t>Example of </a:t>
                      </a:r>
                    </a:p>
                    <a:p>
                      <a:pPr algn="ctr"/>
                      <a:r>
                        <a:rPr lang="en-US" sz="2000" dirty="0"/>
                        <a:t>WEAK feedback</a:t>
                      </a:r>
                    </a:p>
                  </a:txBody>
                  <a:tcPr anchor="ctr"/>
                </a:tc>
                <a:tc>
                  <a:txBody>
                    <a:bodyPr/>
                    <a:lstStyle/>
                    <a:p>
                      <a:pPr algn="ctr"/>
                      <a:r>
                        <a:rPr lang="en-US" sz="2000" dirty="0"/>
                        <a:t>Example of </a:t>
                      </a:r>
                    </a:p>
                    <a:p>
                      <a:pPr algn="ctr"/>
                      <a:r>
                        <a:rPr lang="en-US" sz="2000" dirty="0"/>
                        <a:t>STRONG</a:t>
                      </a:r>
                      <a:r>
                        <a:rPr lang="en-US" sz="2000" baseline="0" dirty="0"/>
                        <a:t> feedback</a:t>
                      </a:r>
                      <a:endParaRPr lang="en-US" sz="2000" dirty="0"/>
                    </a:p>
                  </a:txBody>
                  <a:tcPr anchor="ctr"/>
                </a:tc>
                <a:extLst>
                  <a:ext uri="{0D108BD9-81ED-4DB2-BD59-A6C34878D82A}">
                    <a16:rowId xmlns:a16="http://schemas.microsoft.com/office/drawing/2014/main" val="10000"/>
                  </a:ext>
                </a:extLst>
              </a:tr>
              <a:tr h="784860">
                <a:tc>
                  <a:txBody>
                    <a:bodyPr/>
                    <a:lstStyle/>
                    <a:p>
                      <a:pPr marL="0" marR="0">
                        <a:spcBef>
                          <a:spcPts val="0"/>
                        </a:spcBef>
                        <a:spcAft>
                          <a:spcPts val="0"/>
                        </a:spcAft>
                      </a:pPr>
                      <a:r>
                        <a:rPr lang="en-US" sz="1800" dirty="0">
                          <a:effectLst/>
                        </a:rPr>
                        <a:t>... forgot to include something important.</a:t>
                      </a:r>
                      <a:endParaRPr lang="en-US" sz="1800" dirty="0">
                        <a:solidFill>
                          <a:srgbClr val="000000"/>
                        </a:solidFill>
                        <a:effectLst/>
                        <a:latin typeface="+mn-lt"/>
                        <a:ea typeface="Helvetica"/>
                        <a:cs typeface="Helvetica"/>
                      </a:endParaRPr>
                    </a:p>
                  </a:txBody>
                  <a:tcPr marL="50800" marR="50800" marT="50800" marB="50800"/>
                </a:tc>
                <a:tc>
                  <a:txBody>
                    <a:bodyPr/>
                    <a:lstStyle/>
                    <a:p>
                      <a:pPr marL="0" marR="0">
                        <a:spcBef>
                          <a:spcPts val="0"/>
                        </a:spcBef>
                        <a:spcAft>
                          <a:spcPts val="0"/>
                        </a:spcAft>
                      </a:pPr>
                      <a:r>
                        <a:rPr lang="en-US" sz="1800" dirty="0">
                          <a:effectLst/>
                        </a:rPr>
                        <a:t>Write more.</a:t>
                      </a:r>
                      <a:endParaRPr lang="en-US" sz="1800" dirty="0">
                        <a:solidFill>
                          <a:srgbClr val="000000"/>
                        </a:solidFill>
                        <a:effectLst/>
                        <a:latin typeface="+mn-lt"/>
                        <a:ea typeface="Helvetica"/>
                        <a:cs typeface="Helvetica"/>
                      </a:endParaRPr>
                    </a:p>
                  </a:txBody>
                  <a:tcPr marL="50800" marR="50800" marT="50800" marB="50800"/>
                </a:tc>
                <a:tc>
                  <a:txBody>
                    <a:bodyPr/>
                    <a:lstStyle/>
                    <a:p>
                      <a:r>
                        <a:rPr lang="en-US" sz="1800" kern="1200" dirty="0">
                          <a:effectLst/>
                        </a:rPr>
                        <a:t>We think you forgot to include some important information, we suggest adding:</a:t>
                      </a:r>
                      <a:r>
                        <a:rPr lang="en-US" sz="1800" dirty="0">
                          <a:effectLst/>
                        </a:rPr>
                        <a:t> </a:t>
                      </a:r>
                      <a:endParaRPr lang="en-US" sz="1800" dirty="0">
                        <a:latin typeface="+mn-lt"/>
                      </a:endParaRPr>
                    </a:p>
                  </a:txBody>
                  <a:tcPr/>
                </a:tc>
                <a:extLst>
                  <a:ext uri="{0D108BD9-81ED-4DB2-BD59-A6C34878D82A}">
                    <a16:rowId xmlns:a16="http://schemas.microsoft.com/office/drawing/2014/main" val="10001"/>
                  </a:ext>
                </a:extLst>
              </a:tr>
              <a:tr h="784860">
                <a:tc>
                  <a:txBody>
                    <a:bodyPr/>
                    <a:lstStyle/>
                    <a:p>
                      <a:pPr marL="0" marR="0">
                        <a:spcBef>
                          <a:spcPts val="0"/>
                        </a:spcBef>
                        <a:spcAft>
                          <a:spcPts val="0"/>
                        </a:spcAft>
                      </a:pPr>
                      <a:r>
                        <a:rPr lang="en-US" sz="1800" dirty="0">
                          <a:effectLst/>
                        </a:rPr>
                        <a:t>... included an important piece of information, but did not provide enough details about it.</a:t>
                      </a:r>
                      <a:endParaRPr lang="en-US" sz="1800" dirty="0">
                        <a:solidFill>
                          <a:srgbClr val="000000"/>
                        </a:solidFill>
                        <a:effectLst/>
                        <a:latin typeface="+mn-lt"/>
                        <a:ea typeface="Helvetica"/>
                        <a:cs typeface="Helvetica"/>
                      </a:endParaRPr>
                    </a:p>
                  </a:txBody>
                  <a:tcPr marL="50800" marR="50800" marT="50800" marB="50800"/>
                </a:tc>
                <a:tc>
                  <a:txBody>
                    <a:bodyPr/>
                    <a:lstStyle/>
                    <a:p>
                      <a:pPr marL="0" marR="0">
                        <a:spcBef>
                          <a:spcPts val="0"/>
                        </a:spcBef>
                        <a:spcAft>
                          <a:spcPts val="0"/>
                        </a:spcAft>
                      </a:pPr>
                      <a:r>
                        <a:rPr lang="en-US" sz="1800" dirty="0">
                          <a:effectLst/>
                        </a:rPr>
                        <a:t>Add more detail.</a:t>
                      </a:r>
                      <a:endParaRPr lang="en-US" sz="1800" dirty="0">
                        <a:solidFill>
                          <a:srgbClr val="000000"/>
                        </a:solidFill>
                        <a:effectLst/>
                        <a:latin typeface="+mn-lt"/>
                        <a:ea typeface="Helvetica"/>
                        <a:cs typeface="Helvetica"/>
                      </a:endParaRPr>
                    </a:p>
                  </a:txBody>
                  <a:tcPr marL="50800" marR="50800" marT="50800" marB="50800"/>
                </a:tc>
                <a:tc>
                  <a:txBody>
                    <a:bodyPr/>
                    <a:lstStyle/>
                    <a:p>
                      <a:r>
                        <a:rPr lang="en-US" sz="1800" kern="1200" dirty="0">
                          <a:effectLst/>
                        </a:rPr>
                        <a:t>We think you need to be more specific about [X]. We suggest making the following changes:</a:t>
                      </a:r>
                      <a:r>
                        <a:rPr lang="en-US" sz="1800" dirty="0">
                          <a:effectLst/>
                        </a:rPr>
                        <a:t> </a:t>
                      </a:r>
                      <a:endParaRPr lang="en-US" sz="1800" dirty="0">
                        <a:latin typeface="+mn-lt"/>
                      </a:endParaRPr>
                    </a:p>
                  </a:txBody>
                  <a:tcPr/>
                </a:tc>
                <a:extLst>
                  <a:ext uri="{0D108BD9-81ED-4DB2-BD59-A6C34878D82A}">
                    <a16:rowId xmlns:a16="http://schemas.microsoft.com/office/drawing/2014/main" val="10002"/>
                  </a:ext>
                </a:extLst>
              </a:tr>
              <a:tr h="784860">
                <a:tc>
                  <a:txBody>
                    <a:bodyPr/>
                    <a:lstStyle/>
                    <a:p>
                      <a:pPr marL="0" marR="0">
                        <a:spcBef>
                          <a:spcPts val="0"/>
                        </a:spcBef>
                        <a:spcAft>
                          <a:spcPts val="0"/>
                        </a:spcAft>
                      </a:pPr>
                      <a:r>
                        <a:rPr lang="en-US" sz="1800">
                          <a:effectLst/>
                        </a:rPr>
                        <a:t>... wrote something that was difficult to follow or confusing.</a:t>
                      </a:r>
                      <a:endParaRPr lang="en-US" sz="1800">
                        <a:solidFill>
                          <a:srgbClr val="000000"/>
                        </a:solidFill>
                        <a:effectLst/>
                        <a:latin typeface="+mn-lt"/>
                        <a:ea typeface="Helvetica"/>
                        <a:cs typeface="Helvetica"/>
                      </a:endParaRPr>
                    </a:p>
                  </a:txBody>
                  <a:tcPr marL="50800" marR="50800" marT="50800" marB="50800"/>
                </a:tc>
                <a:tc>
                  <a:txBody>
                    <a:bodyPr/>
                    <a:lstStyle/>
                    <a:p>
                      <a:pPr marL="0" marR="0">
                        <a:spcBef>
                          <a:spcPts val="0"/>
                        </a:spcBef>
                        <a:spcAft>
                          <a:spcPts val="0"/>
                        </a:spcAft>
                      </a:pPr>
                      <a:r>
                        <a:rPr lang="en-US" sz="1800" dirty="0">
                          <a:effectLst/>
                        </a:rPr>
                        <a:t>Unclear.</a:t>
                      </a:r>
                      <a:endParaRPr lang="en-US" sz="1800" dirty="0">
                        <a:solidFill>
                          <a:srgbClr val="000000"/>
                        </a:solidFill>
                        <a:effectLst/>
                        <a:latin typeface="+mn-lt"/>
                        <a:ea typeface="Helvetica"/>
                        <a:cs typeface="Helvetica"/>
                      </a:endParaRPr>
                    </a:p>
                  </a:txBody>
                  <a:tcPr marL="50800" marR="50800" marT="50800" marB="50800"/>
                </a:tc>
                <a:tc>
                  <a:txBody>
                    <a:bodyPr/>
                    <a:lstStyle/>
                    <a:p>
                      <a:r>
                        <a:rPr lang="en-US" sz="1800" kern="1200" dirty="0">
                          <a:effectLst/>
                        </a:rPr>
                        <a:t>We did not understand what you meant by [X]. You can make your writing more clear by [Y]. </a:t>
                      </a:r>
                      <a:endParaRPr lang="en-US" sz="1800" dirty="0">
                        <a:latin typeface="+mn-lt"/>
                      </a:endParaRPr>
                    </a:p>
                  </a:txBody>
                  <a:tcPr/>
                </a:tc>
                <a:extLst>
                  <a:ext uri="{0D108BD9-81ED-4DB2-BD59-A6C34878D82A}">
                    <a16:rowId xmlns:a16="http://schemas.microsoft.com/office/drawing/2014/main" val="10003"/>
                  </a:ext>
                </a:extLst>
              </a:tr>
              <a:tr h="784860">
                <a:tc>
                  <a:txBody>
                    <a:bodyPr/>
                    <a:lstStyle/>
                    <a:p>
                      <a:pPr marL="0" marR="0">
                        <a:spcBef>
                          <a:spcPts val="0"/>
                        </a:spcBef>
                        <a:spcAft>
                          <a:spcPts val="0"/>
                        </a:spcAft>
                      </a:pPr>
                      <a:r>
                        <a:rPr lang="en-US" sz="1800">
                          <a:effectLst/>
                        </a:rPr>
                        <a:t>... wrote something that was inaccurate.</a:t>
                      </a:r>
                      <a:endParaRPr lang="en-US" sz="1800">
                        <a:solidFill>
                          <a:srgbClr val="000000"/>
                        </a:solidFill>
                        <a:effectLst/>
                        <a:latin typeface="+mn-lt"/>
                        <a:ea typeface="Helvetica"/>
                        <a:cs typeface="Helvetica"/>
                      </a:endParaRPr>
                    </a:p>
                  </a:txBody>
                  <a:tcPr marL="50800" marR="50800" marT="50800" marB="50800"/>
                </a:tc>
                <a:tc>
                  <a:txBody>
                    <a:bodyPr/>
                    <a:lstStyle/>
                    <a:p>
                      <a:pPr marL="0" marR="0">
                        <a:spcBef>
                          <a:spcPts val="0"/>
                        </a:spcBef>
                        <a:spcAft>
                          <a:spcPts val="0"/>
                        </a:spcAft>
                      </a:pPr>
                      <a:r>
                        <a:rPr lang="en-US" sz="1800" dirty="0">
                          <a:effectLst/>
                        </a:rPr>
                        <a:t>That is not right.</a:t>
                      </a:r>
                      <a:endParaRPr lang="en-US" sz="1800" dirty="0">
                        <a:solidFill>
                          <a:srgbClr val="000000"/>
                        </a:solidFill>
                        <a:effectLst/>
                        <a:latin typeface="+mn-lt"/>
                        <a:ea typeface="Helvetica"/>
                        <a:cs typeface="Helvetica"/>
                      </a:endParaRPr>
                    </a:p>
                  </a:txBody>
                  <a:tcPr marL="50800" marR="50800" marT="50800" marB="50800"/>
                </a:tc>
                <a:tc>
                  <a:txBody>
                    <a:bodyPr/>
                    <a:lstStyle/>
                    <a:p>
                      <a:r>
                        <a:rPr lang="en-US" sz="1800" kern="1200" dirty="0">
                          <a:effectLst/>
                        </a:rPr>
                        <a:t>We disagree with [X]. We think you should change it to [Y].</a:t>
                      </a:r>
                      <a:r>
                        <a:rPr lang="en-US" sz="1800" dirty="0">
                          <a:effectLst/>
                        </a:rPr>
                        <a:t> </a:t>
                      </a:r>
                      <a:endParaRPr lang="en-US" sz="1800" dirty="0">
                        <a:latin typeface="+mn-lt"/>
                      </a:endParaRPr>
                    </a:p>
                  </a:txBody>
                  <a:tcPr/>
                </a:tc>
                <a:extLst>
                  <a:ext uri="{0D108BD9-81ED-4DB2-BD59-A6C34878D82A}">
                    <a16:rowId xmlns:a16="http://schemas.microsoft.com/office/drawing/2014/main" val="10004"/>
                  </a:ext>
                </a:extLst>
              </a:tr>
              <a:tr h="965200">
                <a:tc>
                  <a:txBody>
                    <a:bodyPr/>
                    <a:lstStyle/>
                    <a:p>
                      <a:pPr marL="0" marR="0">
                        <a:spcBef>
                          <a:spcPts val="0"/>
                        </a:spcBef>
                        <a:spcAft>
                          <a:spcPts val="0"/>
                        </a:spcAft>
                      </a:pPr>
                      <a:r>
                        <a:rPr lang="en-US" sz="1800" dirty="0">
                          <a:effectLst/>
                        </a:rPr>
                        <a:t>... needs to make a change to a table, graph or figure.	</a:t>
                      </a:r>
                      <a:endParaRPr lang="en-US" sz="1800" dirty="0">
                        <a:solidFill>
                          <a:srgbClr val="000000"/>
                        </a:solidFill>
                        <a:effectLst/>
                        <a:latin typeface="+mn-lt"/>
                        <a:ea typeface="Helvetica"/>
                        <a:cs typeface="Helvetica"/>
                      </a:endParaRPr>
                    </a:p>
                  </a:txBody>
                  <a:tcPr marL="50800" marR="50800" marT="50800" marB="50800"/>
                </a:tc>
                <a:tc>
                  <a:txBody>
                    <a:bodyPr/>
                    <a:lstStyle/>
                    <a:p>
                      <a:pPr marL="0" marR="0">
                        <a:spcBef>
                          <a:spcPts val="0"/>
                        </a:spcBef>
                        <a:spcAft>
                          <a:spcPts val="0"/>
                        </a:spcAft>
                      </a:pPr>
                      <a:r>
                        <a:rPr lang="en-US" sz="1800" dirty="0">
                          <a:effectLst/>
                        </a:rPr>
                        <a:t>Fix this.</a:t>
                      </a:r>
                      <a:endParaRPr lang="en-US" sz="1800" dirty="0">
                        <a:solidFill>
                          <a:srgbClr val="000000"/>
                        </a:solidFill>
                        <a:effectLst/>
                        <a:latin typeface="+mn-lt"/>
                        <a:ea typeface="Helvetica"/>
                        <a:cs typeface="Helvetica"/>
                      </a:endParaRPr>
                    </a:p>
                  </a:txBody>
                  <a:tcPr marL="50800" marR="50800" marT="50800" marB="50800"/>
                </a:tc>
                <a:tc>
                  <a:txBody>
                    <a:bodyPr/>
                    <a:lstStyle/>
                    <a:p>
                      <a:r>
                        <a:rPr lang="en-US" sz="1800" kern="1200" dirty="0">
                          <a:effectLst/>
                        </a:rPr>
                        <a:t>We think you need to reorganize your [X]. Here is how we would change it: </a:t>
                      </a:r>
                      <a:endParaRPr lang="en-US" sz="1800" dirty="0">
                        <a:latin typeface="+mn-lt"/>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61518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354931" y="1456849"/>
          <a:ext cx="6515100" cy="3966210"/>
        </p:xfrm>
        <a:graphic>
          <a:graphicData uri="http://schemas.openxmlformats.org/drawingml/2006/table">
            <a:tbl>
              <a:tblPr firstRow="1" bandRow="1">
                <a:tableStyleId>{793D81CF-94F2-401A-BA57-92F5A7B2D0C5}</a:tableStyleId>
              </a:tblPr>
              <a:tblGrid>
                <a:gridCol w="2484445">
                  <a:extLst>
                    <a:ext uri="{9D8B030D-6E8A-4147-A177-3AD203B41FA5}">
                      <a16:colId xmlns:a16="http://schemas.microsoft.com/office/drawing/2014/main" val="20000"/>
                    </a:ext>
                  </a:extLst>
                </a:gridCol>
                <a:gridCol w="1628775">
                  <a:extLst>
                    <a:ext uri="{9D8B030D-6E8A-4147-A177-3AD203B41FA5}">
                      <a16:colId xmlns:a16="http://schemas.microsoft.com/office/drawing/2014/main" val="20001"/>
                    </a:ext>
                  </a:extLst>
                </a:gridCol>
                <a:gridCol w="2401880">
                  <a:extLst>
                    <a:ext uri="{9D8B030D-6E8A-4147-A177-3AD203B41FA5}">
                      <a16:colId xmlns:a16="http://schemas.microsoft.com/office/drawing/2014/main" val="20002"/>
                    </a:ext>
                  </a:extLst>
                </a:gridCol>
              </a:tblGrid>
              <a:tr h="588645">
                <a:tc>
                  <a:txBody>
                    <a:bodyPr/>
                    <a:lstStyle/>
                    <a:p>
                      <a:pPr algn="ctr"/>
                      <a:r>
                        <a:rPr lang="en-US" sz="1500" dirty="0"/>
                        <a:t>If you think </a:t>
                      </a:r>
                    </a:p>
                    <a:p>
                      <a:pPr algn="ctr"/>
                      <a:r>
                        <a:rPr lang="en-US" sz="1500" dirty="0"/>
                        <a:t>the author…</a:t>
                      </a:r>
                    </a:p>
                  </a:txBody>
                  <a:tcPr marL="68580" marR="68580" marT="34290" marB="34290" anchor="ctr"/>
                </a:tc>
                <a:tc>
                  <a:txBody>
                    <a:bodyPr/>
                    <a:lstStyle/>
                    <a:p>
                      <a:pPr algn="ctr"/>
                      <a:r>
                        <a:rPr lang="en-US" sz="1500" dirty="0"/>
                        <a:t>Example of </a:t>
                      </a:r>
                    </a:p>
                    <a:p>
                      <a:pPr algn="ctr"/>
                      <a:r>
                        <a:rPr lang="en-US" sz="1500" dirty="0"/>
                        <a:t>WEAK feedback</a:t>
                      </a:r>
                    </a:p>
                  </a:txBody>
                  <a:tcPr marL="68580" marR="68580" marT="34290" marB="34290" anchor="ctr"/>
                </a:tc>
                <a:tc>
                  <a:txBody>
                    <a:bodyPr/>
                    <a:lstStyle/>
                    <a:p>
                      <a:pPr algn="ctr"/>
                      <a:r>
                        <a:rPr lang="en-US" sz="1500" dirty="0"/>
                        <a:t>Example of </a:t>
                      </a:r>
                    </a:p>
                    <a:p>
                      <a:pPr algn="ctr"/>
                      <a:r>
                        <a:rPr lang="en-US" sz="1500" dirty="0"/>
                        <a:t>STRONG</a:t>
                      </a:r>
                      <a:r>
                        <a:rPr lang="en-US" sz="1500" baseline="0" dirty="0"/>
                        <a:t> feedback</a:t>
                      </a:r>
                      <a:endParaRPr lang="en-US" sz="1500" dirty="0"/>
                    </a:p>
                  </a:txBody>
                  <a:tcPr marL="68580" marR="68580" marT="34290" marB="34290" anchor="ctr"/>
                </a:tc>
                <a:extLst>
                  <a:ext uri="{0D108BD9-81ED-4DB2-BD59-A6C34878D82A}">
                    <a16:rowId xmlns:a16="http://schemas.microsoft.com/office/drawing/2014/main" val="10000"/>
                  </a:ext>
                </a:extLst>
              </a:tr>
              <a:tr h="685800">
                <a:tc>
                  <a:txBody>
                    <a:bodyPr/>
                    <a:lstStyle/>
                    <a:p>
                      <a:pPr marL="0" marR="0">
                        <a:spcBef>
                          <a:spcPts val="0"/>
                        </a:spcBef>
                        <a:spcAft>
                          <a:spcPts val="0"/>
                        </a:spcAft>
                      </a:pPr>
                      <a:r>
                        <a:rPr lang="en-US" sz="1400" dirty="0">
                          <a:effectLst/>
                        </a:rPr>
                        <a:t>... forgot to include something important.</a:t>
                      </a:r>
                      <a:endParaRPr lang="en-US" sz="1400" dirty="0">
                        <a:solidFill>
                          <a:srgbClr val="000000"/>
                        </a:solidFill>
                        <a:effectLst/>
                        <a:latin typeface="+mn-lt"/>
                        <a:ea typeface="Helvetica"/>
                        <a:cs typeface="Helvetica"/>
                      </a:endParaRPr>
                    </a:p>
                  </a:txBody>
                  <a:tcPr marL="38100" marR="38100" marT="38100" marB="38100"/>
                </a:tc>
                <a:tc>
                  <a:txBody>
                    <a:bodyPr/>
                    <a:lstStyle/>
                    <a:p>
                      <a:pPr marL="0" marR="0">
                        <a:spcBef>
                          <a:spcPts val="0"/>
                        </a:spcBef>
                        <a:spcAft>
                          <a:spcPts val="0"/>
                        </a:spcAft>
                      </a:pPr>
                      <a:r>
                        <a:rPr lang="en-US" sz="1400" dirty="0">
                          <a:effectLst/>
                        </a:rPr>
                        <a:t>Write more.</a:t>
                      </a:r>
                      <a:endParaRPr lang="en-US" sz="1400" dirty="0">
                        <a:solidFill>
                          <a:srgbClr val="000000"/>
                        </a:solidFill>
                        <a:effectLst/>
                        <a:latin typeface="+mn-lt"/>
                        <a:ea typeface="Helvetica"/>
                        <a:cs typeface="Helvetica"/>
                      </a:endParaRPr>
                    </a:p>
                  </a:txBody>
                  <a:tcPr marL="38100" marR="38100" marT="38100" marB="38100"/>
                </a:tc>
                <a:tc>
                  <a:txBody>
                    <a:bodyPr/>
                    <a:lstStyle/>
                    <a:p>
                      <a:r>
                        <a:rPr lang="en-US" sz="1400" kern="1200" dirty="0">
                          <a:effectLst/>
                        </a:rPr>
                        <a:t>We think you forgot to include some important information, we suggest adding:</a:t>
                      </a:r>
                      <a:r>
                        <a:rPr lang="en-US" sz="1400" dirty="0">
                          <a:effectLst/>
                        </a:rPr>
                        <a:t> </a:t>
                      </a:r>
                      <a:endParaRPr lang="en-US" sz="1400" dirty="0">
                        <a:latin typeface="+mn-lt"/>
                      </a:endParaRPr>
                    </a:p>
                  </a:txBody>
                  <a:tcPr marL="68580" marR="68580" marT="34290" marB="34290"/>
                </a:tc>
                <a:extLst>
                  <a:ext uri="{0D108BD9-81ED-4DB2-BD59-A6C34878D82A}">
                    <a16:rowId xmlns:a16="http://schemas.microsoft.com/office/drawing/2014/main" val="10001"/>
                  </a:ext>
                </a:extLst>
              </a:tr>
              <a:tr h="693420">
                <a:tc>
                  <a:txBody>
                    <a:bodyPr/>
                    <a:lstStyle/>
                    <a:p>
                      <a:pPr marL="0" marR="0">
                        <a:spcBef>
                          <a:spcPts val="0"/>
                        </a:spcBef>
                        <a:spcAft>
                          <a:spcPts val="0"/>
                        </a:spcAft>
                      </a:pPr>
                      <a:r>
                        <a:rPr lang="en-US" sz="1400" dirty="0">
                          <a:effectLst/>
                        </a:rPr>
                        <a:t>... included an important piece of information, but did not provide enough details about it.</a:t>
                      </a:r>
                      <a:endParaRPr lang="en-US" sz="1400" dirty="0">
                        <a:solidFill>
                          <a:srgbClr val="000000"/>
                        </a:solidFill>
                        <a:effectLst/>
                        <a:latin typeface="+mn-lt"/>
                        <a:ea typeface="Helvetica"/>
                        <a:cs typeface="Helvetica"/>
                      </a:endParaRPr>
                    </a:p>
                  </a:txBody>
                  <a:tcPr marL="38100" marR="38100" marT="38100" marB="38100"/>
                </a:tc>
                <a:tc>
                  <a:txBody>
                    <a:bodyPr/>
                    <a:lstStyle/>
                    <a:p>
                      <a:pPr marL="0" marR="0">
                        <a:spcBef>
                          <a:spcPts val="0"/>
                        </a:spcBef>
                        <a:spcAft>
                          <a:spcPts val="0"/>
                        </a:spcAft>
                      </a:pPr>
                      <a:r>
                        <a:rPr lang="en-US" sz="1400" dirty="0">
                          <a:effectLst/>
                        </a:rPr>
                        <a:t>Add more detail.</a:t>
                      </a:r>
                      <a:endParaRPr lang="en-US" sz="1400" dirty="0">
                        <a:solidFill>
                          <a:srgbClr val="000000"/>
                        </a:solidFill>
                        <a:effectLst/>
                        <a:latin typeface="+mn-lt"/>
                        <a:ea typeface="Helvetica"/>
                        <a:cs typeface="Helvetica"/>
                      </a:endParaRPr>
                    </a:p>
                  </a:txBody>
                  <a:tcPr marL="38100" marR="38100" marT="38100" marB="38100"/>
                </a:tc>
                <a:tc>
                  <a:txBody>
                    <a:bodyPr/>
                    <a:lstStyle/>
                    <a:p>
                      <a:r>
                        <a:rPr lang="en-US" sz="1400" kern="1200" dirty="0">
                          <a:effectLst/>
                        </a:rPr>
                        <a:t>We think you need to be more specific about [X]. We suggest making the following changes:</a:t>
                      </a:r>
                      <a:r>
                        <a:rPr lang="en-US" sz="1400" dirty="0">
                          <a:effectLst/>
                        </a:rPr>
                        <a:t> </a:t>
                      </a:r>
                      <a:endParaRPr lang="en-US" sz="1400" dirty="0">
                        <a:latin typeface="+mn-lt"/>
                      </a:endParaRPr>
                    </a:p>
                  </a:txBody>
                  <a:tcPr marL="68580" marR="68580" marT="34290" marB="34290"/>
                </a:tc>
                <a:extLst>
                  <a:ext uri="{0D108BD9-81ED-4DB2-BD59-A6C34878D82A}">
                    <a16:rowId xmlns:a16="http://schemas.microsoft.com/office/drawing/2014/main" val="10002"/>
                  </a:ext>
                </a:extLst>
              </a:tr>
              <a:tr h="685800">
                <a:tc>
                  <a:txBody>
                    <a:bodyPr/>
                    <a:lstStyle/>
                    <a:p>
                      <a:pPr marL="0" marR="0">
                        <a:spcBef>
                          <a:spcPts val="0"/>
                        </a:spcBef>
                        <a:spcAft>
                          <a:spcPts val="0"/>
                        </a:spcAft>
                      </a:pPr>
                      <a:r>
                        <a:rPr lang="en-US" sz="1400">
                          <a:effectLst/>
                        </a:rPr>
                        <a:t>... wrote something that was difficult to follow or confusing.</a:t>
                      </a:r>
                      <a:endParaRPr lang="en-US" sz="1400">
                        <a:solidFill>
                          <a:srgbClr val="000000"/>
                        </a:solidFill>
                        <a:effectLst/>
                        <a:latin typeface="+mn-lt"/>
                        <a:ea typeface="Helvetica"/>
                        <a:cs typeface="Helvetica"/>
                      </a:endParaRPr>
                    </a:p>
                  </a:txBody>
                  <a:tcPr marL="38100" marR="38100" marT="38100" marB="38100"/>
                </a:tc>
                <a:tc>
                  <a:txBody>
                    <a:bodyPr/>
                    <a:lstStyle/>
                    <a:p>
                      <a:pPr marL="0" marR="0">
                        <a:spcBef>
                          <a:spcPts val="0"/>
                        </a:spcBef>
                        <a:spcAft>
                          <a:spcPts val="0"/>
                        </a:spcAft>
                      </a:pPr>
                      <a:r>
                        <a:rPr lang="en-US" sz="1400" dirty="0">
                          <a:effectLst/>
                        </a:rPr>
                        <a:t>Unclear.</a:t>
                      </a:r>
                      <a:endParaRPr lang="en-US" sz="1400" dirty="0">
                        <a:solidFill>
                          <a:srgbClr val="000000"/>
                        </a:solidFill>
                        <a:effectLst/>
                        <a:latin typeface="+mn-lt"/>
                        <a:ea typeface="Helvetica"/>
                        <a:cs typeface="Helvetica"/>
                      </a:endParaRPr>
                    </a:p>
                  </a:txBody>
                  <a:tcPr marL="38100" marR="38100" marT="38100" marB="38100"/>
                </a:tc>
                <a:tc>
                  <a:txBody>
                    <a:bodyPr/>
                    <a:lstStyle/>
                    <a:p>
                      <a:r>
                        <a:rPr lang="en-US" sz="1400" kern="1200" dirty="0">
                          <a:effectLst/>
                        </a:rPr>
                        <a:t>We did not understand what you meant by [X]. You can make your writing more clear by [Y]. </a:t>
                      </a:r>
                      <a:endParaRPr lang="en-US" sz="1400" dirty="0">
                        <a:latin typeface="+mn-lt"/>
                      </a:endParaRPr>
                    </a:p>
                  </a:txBody>
                  <a:tcPr marL="68580" marR="68580" marT="34290" marB="34290"/>
                </a:tc>
                <a:extLst>
                  <a:ext uri="{0D108BD9-81ED-4DB2-BD59-A6C34878D82A}">
                    <a16:rowId xmlns:a16="http://schemas.microsoft.com/office/drawing/2014/main" val="10003"/>
                  </a:ext>
                </a:extLst>
              </a:tr>
              <a:tr h="588645">
                <a:tc>
                  <a:txBody>
                    <a:bodyPr/>
                    <a:lstStyle/>
                    <a:p>
                      <a:pPr marL="0" marR="0">
                        <a:spcBef>
                          <a:spcPts val="0"/>
                        </a:spcBef>
                        <a:spcAft>
                          <a:spcPts val="0"/>
                        </a:spcAft>
                      </a:pPr>
                      <a:r>
                        <a:rPr lang="en-US" sz="1400">
                          <a:effectLst/>
                        </a:rPr>
                        <a:t>... wrote something that was inaccurate.</a:t>
                      </a:r>
                      <a:endParaRPr lang="en-US" sz="1400">
                        <a:solidFill>
                          <a:srgbClr val="000000"/>
                        </a:solidFill>
                        <a:effectLst/>
                        <a:latin typeface="+mn-lt"/>
                        <a:ea typeface="Helvetica"/>
                        <a:cs typeface="Helvetica"/>
                      </a:endParaRPr>
                    </a:p>
                  </a:txBody>
                  <a:tcPr marL="38100" marR="38100" marT="38100" marB="38100"/>
                </a:tc>
                <a:tc>
                  <a:txBody>
                    <a:bodyPr/>
                    <a:lstStyle/>
                    <a:p>
                      <a:pPr marL="0" marR="0">
                        <a:spcBef>
                          <a:spcPts val="0"/>
                        </a:spcBef>
                        <a:spcAft>
                          <a:spcPts val="0"/>
                        </a:spcAft>
                      </a:pPr>
                      <a:r>
                        <a:rPr lang="en-US" sz="1400" dirty="0">
                          <a:effectLst/>
                        </a:rPr>
                        <a:t>That is not right.</a:t>
                      </a:r>
                      <a:endParaRPr lang="en-US" sz="1400" dirty="0">
                        <a:solidFill>
                          <a:srgbClr val="000000"/>
                        </a:solidFill>
                        <a:effectLst/>
                        <a:latin typeface="+mn-lt"/>
                        <a:ea typeface="Helvetica"/>
                        <a:cs typeface="Helvetica"/>
                      </a:endParaRPr>
                    </a:p>
                  </a:txBody>
                  <a:tcPr marL="38100" marR="38100" marT="38100" marB="38100"/>
                </a:tc>
                <a:tc>
                  <a:txBody>
                    <a:bodyPr/>
                    <a:lstStyle/>
                    <a:p>
                      <a:r>
                        <a:rPr lang="en-US" sz="1400" kern="1200" dirty="0">
                          <a:effectLst/>
                        </a:rPr>
                        <a:t>We disagree with [X]. We think you should change it to [Y].</a:t>
                      </a:r>
                      <a:r>
                        <a:rPr lang="en-US" sz="1400" dirty="0">
                          <a:effectLst/>
                        </a:rPr>
                        <a:t> </a:t>
                      </a:r>
                      <a:endParaRPr lang="en-US" sz="1400" dirty="0">
                        <a:latin typeface="+mn-lt"/>
                      </a:endParaRPr>
                    </a:p>
                  </a:txBody>
                  <a:tcPr marL="68580" marR="68580" marT="34290" marB="34290"/>
                </a:tc>
                <a:extLst>
                  <a:ext uri="{0D108BD9-81ED-4DB2-BD59-A6C34878D82A}">
                    <a16:rowId xmlns:a16="http://schemas.microsoft.com/office/drawing/2014/main" val="10004"/>
                  </a:ext>
                </a:extLst>
              </a:tr>
              <a:tr h="723900">
                <a:tc>
                  <a:txBody>
                    <a:bodyPr/>
                    <a:lstStyle/>
                    <a:p>
                      <a:pPr marL="0" marR="0">
                        <a:spcBef>
                          <a:spcPts val="0"/>
                        </a:spcBef>
                        <a:spcAft>
                          <a:spcPts val="0"/>
                        </a:spcAft>
                      </a:pPr>
                      <a:r>
                        <a:rPr lang="en-US" sz="1400" dirty="0">
                          <a:effectLst/>
                        </a:rPr>
                        <a:t>... needs to make a change to a table, graph or figure.	</a:t>
                      </a:r>
                      <a:endParaRPr lang="en-US" sz="1400" dirty="0">
                        <a:solidFill>
                          <a:srgbClr val="000000"/>
                        </a:solidFill>
                        <a:effectLst/>
                        <a:latin typeface="+mn-lt"/>
                        <a:ea typeface="Helvetica"/>
                        <a:cs typeface="Helvetica"/>
                      </a:endParaRPr>
                    </a:p>
                  </a:txBody>
                  <a:tcPr marL="38100" marR="38100" marT="38100" marB="38100"/>
                </a:tc>
                <a:tc>
                  <a:txBody>
                    <a:bodyPr/>
                    <a:lstStyle/>
                    <a:p>
                      <a:pPr marL="0" marR="0">
                        <a:spcBef>
                          <a:spcPts val="0"/>
                        </a:spcBef>
                        <a:spcAft>
                          <a:spcPts val="0"/>
                        </a:spcAft>
                      </a:pPr>
                      <a:r>
                        <a:rPr lang="en-US" sz="1400" dirty="0">
                          <a:effectLst/>
                        </a:rPr>
                        <a:t>Fix this.</a:t>
                      </a:r>
                      <a:endParaRPr lang="en-US" sz="1400" dirty="0">
                        <a:solidFill>
                          <a:srgbClr val="000000"/>
                        </a:solidFill>
                        <a:effectLst/>
                        <a:latin typeface="+mn-lt"/>
                        <a:ea typeface="Helvetica"/>
                        <a:cs typeface="Helvetica"/>
                      </a:endParaRPr>
                    </a:p>
                  </a:txBody>
                  <a:tcPr marL="38100" marR="38100" marT="38100" marB="38100"/>
                </a:tc>
                <a:tc>
                  <a:txBody>
                    <a:bodyPr/>
                    <a:lstStyle/>
                    <a:p>
                      <a:r>
                        <a:rPr lang="en-US" sz="1400" kern="1200" dirty="0">
                          <a:effectLst/>
                        </a:rPr>
                        <a:t>We think you need to reorganize your [X]. Here is how we would change it: </a:t>
                      </a:r>
                      <a:endParaRPr lang="en-US" sz="1400" dirty="0">
                        <a:latin typeface="+mn-lt"/>
                      </a:endParaRPr>
                    </a:p>
                  </a:txBody>
                  <a:tcPr marL="68580" marR="68580" marT="34290" marB="34290"/>
                </a:tc>
                <a:extLst>
                  <a:ext uri="{0D108BD9-81ED-4DB2-BD59-A6C34878D82A}">
                    <a16:rowId xmlns:a16="http://schemas.microsoft.com/office/drawing/2014/main" val="10005"/>
                  </a:ext>
                </a:extLst>
              </a:tr>
            </a:tbl>
          </a:graphicData>
        </a:graphic>
      </p:graphicFrame>
      <p:sp>
        <p:nvSpPr>
          <p:cNvPr id="3" name="Rectangle: Rounded Corners 2">
            <a:extLst>
              <a:ext uri="{FF2B5EF4-FFF2-40B4-BE49-F238E27FC236}">
                <a16:creationId xmlns:a16="http://schemas.microsoft.com/office/drawing/2014/main" id="{0AB89D2C-7BF8-4E22-9530-34E982FB4C2D}"/>
              </a:ext>
            </a:extLst>
          </p:cNvPr>
          <p:cNvSpPr/>
          <p:nvPr/>
        </p:nvSpPr>
        <p:spPr>
          <a:xfrm>
            <a:off x="0" y="857250"/>
            <a:ext cx="4114800" cy="5388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a:t>Stage 7:  Double Blind Peer Review</a:t>
            </a:r>
          </a:p>
        </p:txBody>
      </p:sp>
      <p:sp>
        <p:nvSpPr>
          <p:cNvPr id="5" name="Rectangle: Rounded Corners 4">
            <a:extLst>
              <a:ext uri="{FF2B5EF4-FFF2-40B4-BE49-F238E27FC236}">
                <a16:creationId xmlns:a16="http://schemas.microsoft.com/office/drawing/2014/main" id="{F4A1471C-3CDC-4309-BDB3-CA3DEF64C3E7}"/>
              </a:ext>
            </a:extLst>
          </p:cNvPr>
          <p:cNvSpPr/>
          <p:nvPr/>
        </p:nvSpPr>
        <p:spPr>
          <a:xfrm>
            <a:off x="4943475" y="5482863"/>
            <a:ext cx="4255294" cy="53884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r"/>
            <a:r>
              <a:rPr lang="en-US" b="1" dirty="0"/>
              <a:t>Stage 8:  Revise and Resubmit</a:t>
            </a:r>
          </a:p>
        </p:txBody>
      </p:sp>
    </p:spTree>
    <p:extLst>
      <p:ext uri="{BB962C8B-B14F-4D97-AF65-F5344CB8AC3E}">
        <p14:creationId xmlns:p14="http://schemas.microsoft.com/office/powerpoint/2010/main" val="3256713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644AF-3968-467A-B16B-B2FD3B583545}"/>
              </a:ext>
            </a:extLst>
          </p:cNvPr>
          <p:cNvSpPr>
            <a:spLocks noGrp="1"/>
          </p:cNvSpPr>
          <p:nvPr>
            <p:ph type="title"/>
          </p:nvPr>
        </p:nvSpPr>
        <p:spPr/>
        <p:txBody>
          <a:bodyPr/>
          <a:lstStyle/>
          <a:p>
            <a:r>
              <a:rPr lang="en-US" dirty="0"/>
              <a:t>Additional Optional Slides</a:t>
            </a:r>
          </a:p>
        </p:txBody>
      </p:sp>
    </p:spTree>
    <p:extLst>
      <p:ext uri="{BB962C8B-B14F-4D97-AF65-F5344CB8AC3E}">
        <p14:creationId xmlns:p14="http://schemas.microsoft.com/office/powerpoint/2010/main" val="839663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90">
            <a:extLst>
              <a:ext uri="{FF2B5EF4-FFF2-40B4-BE49-F238E27FC236}">
                <a16:creationId xmlns:a16="http://schemas.microsoft.com/office/drawing/2014/main" id="{D08072D6-31E4-43D6-873C-86AB60F62259}"/>
              </a:ext>
            </a:extLst>
          </p:cNvPr>
          <p:cNvSpPr>
            <a:spLocks noGrp="1" noChangeArrowheads="1"/>
          </p:cNvSpPr>
          <p:nvPr>
            <p:ph type="title" sz="quarter"/>
          </p:nvPr>
        </p:nvSpPr>
        <p:spPr/>
        <p:txBody>
          <a:bodyPr/>
          <a:lstStyle/>
          <a:p>
            <a:pPr eaLnBrk="1" hangingPunct="1"/>
            <a:r>
              <a:rPr lang="en-US" altLang="en-US" dirty="0"/>
              <a:t>Review</a:t>
            </a:r>
          </a:p>
        </p:txBody>
      </p:sp>
      <p:graphicFrame>
        <p:nvGraphicFramePr>
          <p:cNvPr id="182489" name="Group 217">
            <a:extLst>
              <a:ext uri="{FF2B5EF4-FFF2-40B4-BE49-F238E27FC236}">
                <a16:creationId xmlns:a16="http://schemas.microsoft.com/office/drawing/2014/main" id="{07127181-DC4F-43EA-B151-0181CC0ABD91}"/>
              </a:ext>
            </a:extLst>
          </p:cNvPr>
          <p:cNvGraphicFramePr>
            <a:graphicFrameLocks noGrp="1"/>
          </p:cNvGraphicFramePr>
          <p:nvPr>
            <p:ph sz="quarter" idx="1"/>
          </p:nvPr>
        </p:nvGraphicFramePr>
        <p:xfrm>
          <a:off x="457200" y="1600200"/>
          <a:ext cx="8077200" cy="2287588"/>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1141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6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1220" name="Object 2">
            <a:extLst>
              <a:ext uri="{FF2B5EF4-FFF2-40B4-BE49-F238E27FC236}">
                <a16:creationId xmlns:a16="http://schemas.microsoft.com/office/drawing/2014/main" id="{AF246DF1-A39C-42A6-B95E-8B1A0EEFE3CA}"/>
              </a:ext>
            </a:extLst>
          </p:cNvPr>
          <p:cNvGraphicFramePr>
            <a:graphicFrameLocks noGrp="1" noChangeAspect="1"/>
          </p:cNvGraphicFramePr>
          <p:nvPr>
            <p:ph sz="quarter" idx="2"/>
          </p:nvPr>
        </p:nvGraphicFramePr>
        <p:xfrm>
          <a:off x="533400" y="1676400"/>
          <a:ext cx="1905000" cy="957263"/>
        </p:xfrm>
        <a:graphic>
          <a:graphicData uri="http://schemas.openxmlformats.org/presentationml/2006/ole">
            <mc:AlternateContent xmlns:mc="http://schemas.openxmlformats.org/markup-compatibility/2006">
              <mc:Choice xmlns:v="urn:schemas-microsoft-com:vml" Requires="v">
                <p:oleObj spid="_x0000_s3110" name="Document" r:id="rId3" imgW="2028898" imgH="1019483" progId="Word.Document.8">
                  <p:embed/>
                </p:oleObj>
              </mc:Choice>
              <mc:Fallback>
                <p:oleObj name="Document" r:id="rId3" imgW="2028898" imgH="1019483" progId="Word.Document.8">
                  <p:embed/>
                  <p:pic>
                    <p:nvPicPr>
                      <p:cNvPr id="51220" name="Object 2">
                        <a:extLst>
                          <a:ext uri="{FF2B5EF4-FFF2-40B4-BE49-F238E27FC236}">
                            <a16:creationId xmlns:a16="http://schemas.microsoft.com/office/drawing/2014/main" id="{AF246DF1-A39C-42A6-B95E-8B1A0EEFE3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19050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21" name="Object 3">
            <a:extLst>
              <a:ext uri="{FF2B5EF4-FFF2-40B4-BE49-F238E27FC236}">
                <a16:creationId xmlns:a16="http://schemas.microsoft.com/office/drawing/2014/main" id="{7322FADA-DE21-4F47-850F-5333E132A8C1}"/>
              </a:ext>
            </a:extLst>
          </p:cNvPr>
          <p:cNvGraphicFramePr>
            <a:graphicFrameLocks noGrp="1" noChangeAspect="1"/>
          </p:cNvGraphicFramePr>
          <p:nvPr>
            <p:ph sz="quarter" idx="3"/>
          </p:nvPr>
        </p:nvGraphicFramePr>
        <p:xfrm>
          <a:off x="4572000" y="1676400"/>
          <a:ext cx="1828800" cy="919163"/>
        </p:xfrm>
        <a:graphic>
          <a:graphicData uri="http://schemas.openxmlformats.org/presentationml/2006/ole">
            <mc:AlternateContent xmlns:mc="http://schemas.openxmlformats.org/markup-compatibility/2006">
              <mc:Choice xmlns:v="urn:schemas-microsoft-com:vml" Requires="v">
                <p:oleObj spid="_x0000_s3111" name="Document" r:id="rId5" imgW="2028898" imgH="1019483" progId="Word.Document.8">
                  <p:embed/>
                </p:oleObj>
              </mc:Choice>
              <mc:Fallback>
                <p:oleObj name="Document" r:id="rId5" imgW="2028898" imgH="1019483" progId="Word.Document.8">
                  <p:embed/>
                  <p:pic>
                    <p:nvPicPr>
                      <p:cNvPr id="51221" name="Object 3">
                        <a:extLst>
                          <a:ext uri="{FF2B5EF4-FFF2-40B4-BE49-F238E27FC236}">
                            <a16:creationId xmlns:a16="http://schemas.microsoft.com/office/drawing/2014/main" id="{7322FADA-DE21-4F47-850F-5333E132A8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76400"/>
                        <a:ext cx="1828800"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22" name="Object 4">
            <a:extLst>
              <a:ext uri="{FF2B5EF4-FFF2-40B4-BE49-F238E27FC236}">
                <a16:creationId xmlns:a16="http://schemas.microsoft.com/office/drawing/2014/main" id="{E1EEEF2D-F749-402E-A82C-D01A278467CC}"/>
              </a:ext>
            </a:extLst>
          </p:cNvPr>
          <p:cNvGraphicFramePr>
            <a:graphicFrameLocks noGrp="1" noChangeAspect="1"/>
          </p:cNvGraphicFramePr>
          <p:nvPr>
            <p:ph sz="quarter" idx="4"/>
          </p:nvPr>
        </p:nvGraphicFramePr>
        <p:xfrm>
          <a:off x="6553200" y="1676400"/>
          <a:ext cx="1905000" cy="957263"/>
        </p:xfrm>
        <a:graphic>
          <a:graphicData uri="http://schemas.openxmlformats.org/presentationml/2006/ole">
            <mc:AlternateContent xmlns:mc="http://schemas.openxmlformats.org/markup-compatibility/2006">
              <mc:Choice xmlns:v="urn:schemas-microsoft-com:vml" Requires="v">
                <p:oleObj spid="_x0000_s3112" name="Document" r:id="rId7" imgW="2028898" imgH="1019483" progId="Word.Document.8">
                  <p:embed/>
                </p:oleObj>
              </mc:Choice>
              <mc:Fallback>
                <p:oleObj name="Document" r:id="rId7" imgW="2028898" imgH="1019483" progId="Word.Document.8">
                  <p:embed/>
                  <p:pic>
                    <p:nvPicPr>
                      <p:cNvPr id="51222" name="Object 4">
                        <a:extLst>
                          <a:ext uri="{FF2B5EF4-FFF2-40B4-BE49-F238E27FC236}">
                            <a16:creationId xmlns:a16="http://schemas.microsoft.com/office/drawing/2014/main" id="{E1EEEF2D-F749-402E-A82C-D01A278467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1676400"/>
                        <a:ext cx="19050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23" name="Object 5">
            <a:extLst>
              <a:ext uri="{FF2B5EF4-FFF2-40B4-BE49-F238E27FC236}">
                <a16:creationId xmlns:a16="http://schemas.microsoft.com/office/drawing/2014/main" id="{558013C6-F3D2-439F-835E-860AC997185D}"/>
              </a:ext>
            </a:extLst>
          </p:cNvPr>
          <p:cNvGraphicFramePr>
            <a:graphicFrameLocks noChangeAspect="1"/>
          </p:cNvGraphicFramePr>
          <p:nvPr/>
        </p:nvGraphicFramePr>
        <p:xfrm>
          <a:off x="2590800" y="1676400"/>
          <a:ext cx="1828800" cy="919163"/>
        </p:xfrm>
        <a:graphic>
          <a:graphicData uri="http://schemas.openxmlformats.org/presentationml/2006/ole">
            <mc:AlternateContent xmlns:mc="http://schemas.openxmlformats.org/markup-compatibility/2006">
              <mc:Choice xmlns:v="urn:schemas-microsoft-com:vml" Requires="v">
                <p:oleObj spid="_x0000_s3113" name="Document" r:id="rId9" imgW="2028898" imgH="1019483" progId="Word.Document.8">
                  <p:embed/>
                </p:oleObj>
              </mc:Choice>
              <mc:Fallback>
                <p:oleObj name="Document" r:id="rId9" imgW="2028898" imgH="1019483" progId="Word.Document.8">
                  <p:embed/>
                  <p:pic>
                    <p:nvPicPr>
                      <p:cNvPr id="51223" name="Object 5">
                        <a:extLst>
                          <a:ext uri="{FF2B5EF4-FFF2-40B4-BE49-F238E27FC236}">
                            <a16:creationId xmlns:a16="http://schemas.microsoft.com/office/drawing/2014/main" id="{558013C6-F3D2-439F-835E-860AC99718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1676400"/>
                        <a:ext cx="1828800"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24" name="Rectangle 219">
            <a:extLst>
              <a:ext uri="{FF2B5EF4-FFF2-40B4-BE49-F238E27FC236}">
                <a16:creationId xmlns:a16="http://schemas.microsoft.com/office/drawing/2014/main" id="{860360D6-5CBE-4E08-B15B-E4C3D4F23654}"/>
              </a:ext>
            </a:extLst>
          </p:cNvPr>
          <p:cNvSpPr>
            <a:spLocks noChangeArrowheads="1"/>
          </p:cNvSpPr>
          <p:nvPr/>
        </p:nvSpPr>
        <p:spPr bwMode="auto">
          <a:xfrm>
            <a:off x="457200" y="4191000"/>
            <a:ext cx="8305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buFontTx/>
              <a:buAutoNum type="arabicPeriod"/>
            </a:pPr>
            <a:r>
              <a:rPr lang="en-US" altLang="en-US" sz="2400">
                <a:latin typeface="Arial" panose="020B0604020202020204" pitchFamily="34" charset="0"/>
              </a:rPr>
              <a:t>Do the waves above have the same – frequency? Wavelength?</a:t>
            </a:r>
          </a:p>
          <a:p>
            <a:pPr>
              <a:lnSpc>
                <a:spcPct val="90000"/>
              </a:lnSpc>
              <a:buFontTx/>
              <a:buAutoNum type="arabicPeriod"/>
            </a:pPr>
            <a:r>
              <a:rPr lang="en-US" altLang="en-US" sz="2400">
                <a:latin typeface="Arial" panose="020B0604020202020204" pitchFamily="34" charset="0"/>
              </a:rPr>
              <a:t>Which wave has the greatest frequency?</a:t>
            </a:r>
          </a:p>
          <a:p>
            <a:pPr>
              <a:lnSpc>
                <a:spcPct val="90000"/>
              </a:lnSpc>
              <a:buFontTx/>
              <a:buAutoNum type="arabicPeriod"/>
            </a:pPr>
            <a:r>
              <a:rPr lang="en-US" altLang="en-US" sz="2400">
                <a:latin typeface="Arial" panose="020B0604020202020204" pitchFamily="34" charset="0"/>
              </a:rPr>
              <a:t>Which wave has the longest wavelength?</a:t>
            </a:r>
          </a:p>
          <a:p>
            <a:pPr>
              <a:lnSpc>
                <a:spcPct val="90000"/>
              </a:lnSpc>
              <a:buFontTx/>
              <a:buAutoNum type="arabicPeriod"/>
            </a:pPr>
            <a:r>
              <a:rPr lang="en-US" altLang="en-US" sz="2400">
                <a:latin typeface="Arial" panose="020B0604020202020204" pitchFamily="34" charset="0"/>
              </a:rPr>
              <a:t>What would be the velocity of each wave if each box represented the number of waves that pass in 1 second?</a:t>
            </a:r>
          </a:p>
        </p:txBody>
      </p:sp>
    </p:spTree>
    <p:extLst>
      <p:ext uri="{BB962C8B-B14F-4D97-AF65-F5344CB8AC3E}">
        <p14:creationId xmlns:p14="http://schemas.microsoft.com/office/powerpoint/2010/main" val="1711743830"/>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2489" name="Group 217">
            <a:extLst>
              <a:ext uri="{FF2B5EF4-FFF2-40B4-BE49-F238E27FC236}">
                <a16:creationId xmlns:a16="http://schemas.microsoft.com/office/drawing/2014/main" id="{8EFD11B4-F64B-401C-BCA6-39F9CF5BB7D6}"/>
              </a:ext>
            </a:extLst>
          </p:cNvPr>
          <p:cNvGraphicFramePr>
            <a:graphicFrameLocks noGrp="1"/>
          </p:cNvGraphicFramePr>
          <p:nvPr>
            <p:ph sz="quarter" idx="1"/>
          </p:nvPr>
        </p:nvGraphicFramePr>
        <p:xfrm>
          <a:off x="457200" y="228600"/>
          <a:ext cx="8077200" cy="3433763"/>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1141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6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61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 wave/sec or 1 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6 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 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 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52248" name="Group 10">
            <a:extLst>
              <a:ext uri="{FF2B5EF4-FFF2-40B4-BE49-F238E27FC236}">
                <a16:creationId xmlns:a16="http://schemas.microsoft.com/office/drawing/2014/main" id="{64F63FAA-B364-4DC1-AA0D-8B7E45168050}"/>
              </a:ext>
            </a:extLst>
          </p:cNvPr>
          <p:cNvGrpSpPr>
            <a:grpSpLocks/>
          </p:cNvGrpSpPr>
          <p:nvPr/>
        </p:nvGrpSpPr>
        <p:grpSpPr bwMode="auto">
          <a:xfrm>
            <a:off x="533400" y="304800"/>
            <a:ext cx="7924800" cy="957263"/>
            <a:chOff x="533400" y="1676400"/>
            <a:chExt cx="7924800" cy="957263"/>
          </a:xfrm>
        </p:grpSpPr>
        <p:graphicFrame>
          <p:nvGraphicFramePr>
            <p:cNvPr id="52250" name="Object 2">
              <a:extLst>
                <a:ext uri="{FF2B5EF4-FFF2-40B4-BE49-F238E27FC236}">
                  <a16:creationId xmlns:a16="http://schemas.microsoft.com/office/drawing/2014/main" id="{3464C170-8314-4FC0-833F-5EB8EF170DF4}"/>
                </a:ext>
              </a:extLst>
            </p:cNvPr>
            <p:cNvGraphicFramePr>
              <a:graphicFrameLocks noChangeAspect="1"/>
            </p:cNvGraphicFramePr>
            <p:nvPr/>
          </p:nvGraphicFramePr>
          <p:xfrm>
            <a:off x="533400" y="1676400"/>
            <a:ext cx="1905000" cy="957263"/>
          </p:xfrm>
          <a:graphic>
            <a:graphicData uri="http://schemas.openxmlformats.org/presentationml/2006/ole">
              <mc:AlternateContent xmlns:mc="http://schemas.openxmlformats.org/markup-compatibility/2006">
                <mc:Choice xmlns:v="urn:schemas-microsoft-com:vml" Requires="v">
                  <p:oleObj spid="_x0000_s4134" name="Document" r:id="rId3" imgW="2028898" imgH="1019483" progId="Word.Document.8">
                    <p:embed/>
                  </p:oleObj>
                </mc:Choice>
                <mc:Fallback>
                  <p:oleObj name="Document" r:id="rId3" imgW="2028898" imgH="1019483" progId="Word.Document.8">
                    <p:embed/>
                    <p:pic>
                      <p:nvPicPr>
                        <p:cNvPr id="52250" name="Object 2">
                          <a:extLst>
                            <a:ext uri="{FF2B5EF4-FFF2-40B4-BE49-F238E27FC236}">
                              <a16:creationId xmlns:a16="http://schemas.microsoft.com/office/drawing/2014/main" id="{3464C170-8314-4FC0-833F-5EB8EF170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19050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51" name="Object 3">
              <a:extLst>
                <a:ext uri="{FF2B5EF4-FFF2-40B4-BE49-F238E27FC236}">
                  <a16:creationId xmlns:a16="http://schemas.microsoft.com/office/drawing/2014/main" id="{1E28B2BB-88AE-4142-ACDB-63B915B70CE5}"/>
                </a:ext>
              </a:extLst>
            </p:cNvPr>
            <p:cNvGraphicFramePr>
              <a:graphicFrameLocks noChangeAspect="1"/>
            </p:cNvGraphicFramePr>
            <p:nvPr/>
          </p:nvGraphicFramePr>
          <p:xfrm>
            <a:off x="4572000" y="1676400"/>
            <a:ext cx="1828800" cy="919163"/>
          </p:xfrm>
          <a:graphic>
            <a:graphicData uri="http://schemas.openxmlformats.org/presentationml/2006/ole">
              <mc:AlternateContent xmlns:mc="http://schemas.openxmlformats.org/markup-compatibility/2006">
                <mc:Choice xmlns:v="urn:schemas-microsoft-com:vml" Requires="v">
                  <p:oleObj spid="_x0000_s4135" name="Document" r:id="rId5" imgW="2028898" imgH="1019483" progId="Word.Document.8">
                    <p:embed/>
                  </p:oleObj>
                </mc:Choice>
                <mc:Fallback>
                  <p:oleObj name="Document" r:id="rId5" imgW="2028898" imgH="1019483" progId="Word.Document.8">
                    <p:embed/>
                    <p:pic>
                      <p:nvPicPr>
                        <p:cNvPr id="52251" name="Object 3">
                          <a:extLst>
                            <a:ext uri="{FF2B5EF4-FFF2-40B4-BE49-F238E27FC236}">
                              <a16:creationId xmlns:a16="http://schemas.microsoft.com/office/drawing/2014/main" id="{1E28B2BB-88AE-4142-ACDB-63B915B70C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76400"/>
                          <a:ext cx="1828800"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52" name="Object 4">
              <a:extLst>
                <a:ext uri="{FF2B5EF4-FFF2-40B4-BE49-F238E27FC236}">
                  <a16:creationId xmlns:a16="http://schemas.microsoft.com/office/drawing/2014/main" id="{7B0D2E41-A170-4DA6-BA8F-52814A6A79A2}"/>
                </a:ext>
              </a:extLst>
            </p:cNvPr>
            <p:cNvGraphicFramePr>
              <a:graphicFrameLocks noChangeAspect="1"/>
            </p:cNvGraphicFramePr>
            <p:nvPr/>
          </p:nvGraphicFramePr>
          <p:xfrm>
            <a:off x="6553200" y="1676400"/>
            <a:ext cx="1905000" cy="957263"/>
          </p:xfrm>
          <a:graphic>
            <a:graphicData uri="http://schemas.openxmlformats.org/presentationml/2006/ole">
              <mc:AlternateContent xmlns:mc="http://schemas.openxmlformats.org/markup-compatibility/2006">
                <mc:Choice xmlns:v="urn:schemas-microsoft-com:vml" Requires="v">
                  <p:oleObj spid="_x0000_s4136" name="Document" r:id="rId7" imgW="2028898" imgH="1019483" progId="Word.Document.8">
                    <p:embed/>
                  </p:oleObj>
                </mc:Choice>
                <mc:Fallback>
                  <p:oleObj name="Document" r:id="rId7" imgW="2028898" imgH="1019483" progId="Word.Document.8">
                    <p:embed/>
                    <p:pic>
                      <p:nvPicPr>
                        <p:cNvPr id="52252" name="Object 4">
                          <a:extLst>
                            <a:ext uri="{FF2B5EF4-FFF2-40B4-BE49-F238E27FC236}">
                              <a16:creationId xmlns:a16="http://schemas.microsoft.com/office/drawing/2014/main" id="{7B0D2E41-A170-4DA6-BA8F-52814A6A79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1676400"/>
                          <a:ext cx="19050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53" name="Object 5">
              <a:extLst>
                <a:ext uri="{FF2B5EF4-FFF2-40B4-BE49-F238E27FC236}">
                  <a16:creationId xmlns:a16="http://schemas.microsoft.com/office/drawing/2014/main" id="{73652692-FC40-4C79-9BFC-03B2966B49FF}"/>
                </a:ext>
              </a:extLst>
            </p:cNvPr>
            <p:cNvGraphicFramePr>
              <a:graphicFrameLocks noChangeAspect="1"/>
            </p:cNvGraphicFramePr>
            <p:nvPr/>
          </p:nvGraphicFramePr>
          <p:xfrm>
            <a:off x="2590800" y="1676400"/>
            <a:ext cx="1828800" cy="919163"/>
          </p:xfrm>
          <a:graphic>
            <a:graphicData uri="http://schemas.openxmlformats.org/presentationml/2006/ole">
              <mc:AlternateContent xmlns:mc="http://schemas.openxmlformats.org/markup-compatibility/2006">
                <mc:Choice xmlns:v="urn:schemas-microsoft-com:vml" Requires="v">
                  <p:oleObj spid="_x0000_s4137" name="Document" r:id="rId9" imgW="2028898" imgH="1019483" progId="Word.Document.8">
                    <p:embed/>
                  </p:oleObj>
                </mc:Choice>
                <mc:Fallback>
                  <p:oleObj name="Document" r:id="rId9" imgW="2028898" imgH="1019483" progId="Word.Document.8">
                    <p:embed/>
                    <p:pic>
                      <p:nvPicPr>
                        <p:cNvPr id="52253" name="Object 5">
                          <a:extLst>
                            <a:ext uri="{FF2B5EF4-FFF2-40B4-BE49-F238E27FC236}">
                              <a16:creationId xmlns:a16="http://schemas.microsoft.com/office/drawing/2014/main" id="{73652692-FC40-4C79-9BFC-03B2966B49F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1676400"/>
                          <a:ext cx="1828800" cy="91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2249" name="Rectangle 219">
            <a:extLst>
              <a:ext uri="{FF2B5EF4-FFF2-40B4-BE49-F238E27FC236}">
                <a16:creationId xmlns:a16="http://schemas.microsoft.com/office/drawing/2014/main" id="{4D89521E-1996-44EB-8272-C738D35418F8}"/>
              </a:ext>
            </a:extLst>
          </p:cNvPr>
          <p:cNvSpPr>
            <a:spLocks noChangeArrowheads="1"/>
          </p:cNvSpPr>
          <p:nvPr/>
        </p:nvSpPr>
        <p:spPr bwMode="auto">
          <a:xfrm>
            <a:off x="457200" y="4191000"/>
            <a:ext cx="8305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buFontTx/>
              <a:buAutoNum type="arabicPeriod"/>
            </a:pPr>
            <a:r>
              <a:rPr lang="en-US" altLang="en-US" sz="2400">
                <a:latin typeface="Arial" panose="020B0604020202020204" pitchFamily="34" charset="0"/>
              </a:rPr>
              <a:t>Do the waves above have the same – frequency? NO Wavelength?  NO</a:t>
            </a:r>
          </a:p>
          <a:p>
            <a:pPr>
              <a:lnSpc>
                <a:spcPct val="90000"/>
              </a:lnSpc>
              <a:buFontTx/>
              <a:buAutoNum type="arabicPeriod"/>
            </a:pPr>
            <a:r>
              <a:rPr lang="en-US" altLang="en-US" sz="2400">
                <a:latin typeface="Arial" panose="020B0604020202020204" pitchFamily="34" charset="0"/>
              </a:rPr>
              <a:t>Which wave has the greatest frequency?  B</a:t>
            </a:r>
          </a:p>
          <a:p>
            <a:pPr>
              <a:lnSpc>
                <a:spcPct val="90000"/>
              </a:lnSpc>
              <a:buFontTx/>
              <a:buAutoNum type="arabicPeriod"/>
            </a:pPr>
            <a:r>
              <a:rPr lang="en-US" altLang="en-US" sz="2400">
                <a:latin typeface="Arial" panose="020B0604020202020204" pitchFamily="34" charset="0"/>
              </a:rPr>
              <a:t>Which wave has the longest wavelength?  A</a:t>
            </a:r>
          </a:p>
          <a:p>
            <a:pPr>
              <a:lnSpc>
                <a:spcPct val="90000"/>
              </a:lnSpc>
              <a:buFontTx/>
              <a:buAutoNum type="arabicPeriod"/>
            </a:pPr>
            <a:r>
              <a:rPr lang="en-US" altLang="en-US" sz="2400">
                <a:latin typeface="Arial" panose="020B0604020202020204" pitchFamily="34" charset="0"/>
              </a:rPr>
              <a:t>What would be the frequency of each wave if each box represented the number of waves that pass in 1 second?</a:t>
            </a:r>
          </a:p>
        </p:txBody>
      </p:sp>
    </p:spTree>
    <p:extLst>
      <p:ext uri="{BB962C8B-B14F-4D97-AF65-F5344CB8AC3E}">
        <p14:creationId xmlns:p14="http://schemas.microsoft.com/office/powerpoint/2010/main" val="386191795"/>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32D08EB-3D77-49F4-A32E-43B349D25480}"/>
              </a:ext>
            </a:extLst>
          </p:cNvPr>
          <p:cNvGraphicFramePr>
            <a:graphicFrameLocks noGrp="1"/>
          </p:cNvGraphicFramePr>
          <p:nvPr/>
        </p:nvGraphicFramePr>
        <p:xfrm>
          <a:off x="0" y="0"/>
          <a:ext cx="9144000" cy="6749006"/>
        </p:xfrm>
        <a:graphic>
          <a:graphicData uri="http://schemas.openxmlformats.org/drawingml/2006/table">
            <a:tbl>
              <a:tblPr/>
              <a:tblGrid>
                <a:gridCol w="5867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420588">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Electromagnetic </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Mechanical</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0588">
                <a:tc>
                  <a:txBody>
                    <a:bodyPr/>
                    <a:lstStyle/>
                    <a:p>
                      <a:pPr marL="0" marR="0">
                        <a:lnSpc>
                          <a:spcPct val="115000"/>
                        </a:lnSpc>
                        <a:spcBef>
                          <a:spcPts val="0"/>
                        </a:spcBef>
                        <a:spcAft>
                          <a:spcPts val="0"/>
                        </a:spcAft>
                      </a:pPr>
                      <a:r>
                        <a:rPr lang="en-US" sz="2400">
                          <a:latin typeface="Calibri"/>
                          <a:ea typeface="Calibri"/>
                          <a:cs typeface="Times New Roman"/>
                        </a:rPr>
                        <a:t>Must have a medium for these waves to travel</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0588">
                <a:tc>
                  <a:txBody>
                    <a:bodyPr/>
                    <a:lstStyle/>
                    <a:p>
                      <a:pPr marL="0" marR="0">
                        <a:lnSpc>
                          <a:spcPct val="115000"/>
                        </a:lnSpc>
                        <a:spcBef>
                          <a:spcPts val="0"/>
                        </a:spcBef>
                        <a:spcAft>
                          <a:spcPts val="0"/>
                        </a:spcAft>
                      </a:pPr>
                      <a:r>
                        <a:rPr lang="en-US" sz="2400">
                          <a:latin typeface="Calibri"/>
                          <a:ea typeface="Calibri"/>
                          <a:cs typeface="Times New Roman"/>
                        </a:rPr>
                        <a:t>Sound is an example</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41176">
                <a:tc>
                  <a:txBody>
                    <a:bodyPr/>
                    <a:lstStyle/>
                    <a:p>
                      <a:pPr marL="0" marR="0">
                        <a:lnSpc>
                          <a:spcPct val="115000"/>
                        </a:lnSpc>
                        <a:spcBef>
                          <a:spcPts val="0"/>
                        </a:spcBef>
                        <a:spcAft>
                          <a:spcPts val="0"/>
                        </a:spcAft>
                      </a:pPr>
                      <a:r>
                        <a:rPr lang="en-US" sz="2400" dirty="0">
                          <a:latin typeface="Calibri"/>
                          <a:ea typeface="Calibri"/>
                          <a:cs typeface="Times New Roman"/>
                        </a:rPr>
                        <a:t>Radiant energy from the sun is an example of this type</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3"/>
                  </a:ext>
                </a:extLst>
              </a:tr>
              <a:tr h="420588">
                <a:tc>
                  <a:txBody>
                    <a:bodyPr/>
                    <a:lstStyle/>
                    <a:p>
                      <a:pPr marL="0" marR="0">
                        <a:lnSpc>
                          <a:spcPct val="115000"/>
                        </a:lnSpc>
                        <a:spcBef>
                          <a:spcPts val="0"/>
                        </a:spcBef>
                        <a:spcAft>
                          <a:spcPts val="0"/>
                        </a:spcAft>
                      </a:pPr>
                      <a:r>
                        <a:rPr lang="en-US" sz="2400">
                          <a:latin typeface="Calibri"/>
                          <a:ea typeface="Calibri"/>
                          <a:cs typeface="Times New Roman"/>
                        </a:rPr>
                        <a:t>Sound waves this type</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0588">
                <a:tc>
                  <a:txBody>
                    <a:bodyPr/>
                    <a:lstStyle/>
                    <a:p>
                      <a:pPr marL="0" marR="0">
                        <a:lnSpc>
                          <a:spcPct val="115000"/>
                        </a:lnSpc>
                        <a:spcBef>
                          <a:spcPts val="0"/>
                        </a:spcBef>
                        <a:spcAft>
                          <a:spcPts val="0"/>
                        </a:spcAft>
                      </a:pPr>
                      <a:r>
                        <a:rPr lang="en-US" sz="2400">
                          <a:latin typeface="Calibri"/>
                          <a:ea typeface="Calibri"/>
                          <a:cs typeface="Times New Roman"/>
                        </a:rPr>
                        <a:t>Gamma rays are this type</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0588">
                <a:tc>
                  <a:txBody>
                    <a:bodyPr/>
                    <a:lstStyle/>
                    <a:p>
                      <a:pPr marL="0" marR="0">
                        <a:lnSpc>
                          <a:spcPct val="115000"/>
                        </a:lnSpc>
                        <a:spcBef>
                          <a:spcPts val="0"/>
                        </a:spcBef>
                        <a:spcAft>
                          <a:spcPts val="0"/>
                        </a:spcAft>
                      </a:pPr>
                      <a:r>
                        <a:rPr lang="en-US" sz="2400">
                          <a:latin typeface="Calibri"/>
                          <a:ea typeface="Calibri"/>
                          <a:cs typeface="Times New Roman"/>
                        </a:rPr>
                        <a:t>Water waves are this type</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9646">
                <a:tc>
                  <a:txBody>
                    <a:bodyPr/>
                    <a:lstStyle/>
                    <a:p>
                      <a:pPr marL="0" marR="0">
                        <a:lnSpc>
                          <a:spcPct val="115000"/>
                        </a:lnSpc>
                        <a:spcBef>
                          <a:spcPts val="0"/>
                        </a:spcBef>
                        <a:spcAft>
                          <a:spcPts val="0"/>
                        </a:spcAft>
                      </a:pPr>
                      <a:r>
                        <a:rPr lang="en-US" sz="2400" dirty="0" err="1">
                          <a:latin typeface="Calibri"/>
                          <a:ea typeface="Calibri"/>
                          <a:cs typeface="Times New Roman"/>
                        </a:rPr>
                        <a:t>Compressional</a:t>
                      </a:r>
                      <a:r>
                        <a:rPr lang="en-US" sz="2400" dirty="0">
                          <a:latin typeface="Calibri"/>
                          <a:ea typeface="Calibri"/>
                          <a:cs typeface="Times New Roman"/>
                        </a:rPr>
                        <a:t> or longitudinal waves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41176">
                <a:tc>
                  <a:txBody>
                    <a:bodyPr/>
                    <a:lstStyle/>
                    <a:p>
                      <a:pPr marL="0" marR="0">
                        <a:lnSpc>
                          <a:spcPct val="115000"/>
                        </a:lnSpc>
                        <a:spcBef>
                          <a:spcPts val="0"/>
                        </a:spcBef>
                        <a:spcAft>
                          <a:spcPts val="0"/>
                        </a:spcAft>
                      </a:pPr>
                      <a:r>
                        <a:rPr lang="en-US" sz="2400">
                          <a:latin typeface="Calibri"/>
                          <a:ea typeface="Calibri"/>
                          <a:cs typeface="Times New Roman"/>
                        </a:rPr>
                        <a:t>Do not require a medium for these waves to travel</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20588">
                <a:tc>
                  <a:txBody>
                    <a:bodyPr/>
                    <a:lstStyle/>
                    <a:p>
                      <a:pPr marL="0" marR="0">
                        <a:lnSpc>
                          <a:spcPct val="115000"/>
                        </a:lnSpc>
                        <a:spcBef>
                          <a:spcPts val="0"/>
                        </a:spcBef>
                        <a:spcAft>
                          <a:spcPts val="0"/>
                        </a:spcAft>
                      </a:pPr>
                      <a:r>
                        <a:rPr lang="en-US" sz="2400">
                          <a:latin typeface="Calibri"/>
                          <a:ea typeface="Calibri"/>
                          <a:cs typeface="Times New Roman"/>
                        </a:rPr>
                        <a:t>Light waves are this type</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20588">
                <a:tc>
                  <a:txBody>
                    <a:bodyPr/>
                    <a:lstStyle/>
                    <a:p>
                      <a:pPr marL="0" marR="0">
                        <a:lnSpc>
                          <a:spcPct val="115000"/>
                        </a:lnSpc>
                        <a:spcBef>
                          <a:spcPts val="0"/>
                        </a:spcBef>
                        <a:spcAft>
                          <a:spcPts val="0"/>
                        </a:spcAft>
                      </a:pPr>
                      <a:r>
                        <a:rPr lang="en-US" sz="2400">
                          <a:latin typeface="Calibri"/>
                          <a:ea typeface="Calibri"/>
                          <a:cs typeface="Times New Roman"/>
                        </a:rPr>
                        <a:t>These waves can travel in a vacuum</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20588">
                <a:tc>
                  <a:txBody>
                    <a:bodyPr/>
                    <a:lstStyle/>
                    <a:p>
                      <a:pPr marL="0" marR="0">
                        <a:lnSpc>
                          <a:spcPct val="115000"/>
                        </a:lnSpc>
                        <a:spcBef>
                          <a:spcPts val="0"/>
                        </a:spcBef>
                        <a:spcAft>
                          <a:spcPts val="0"/>
                        </a:spcAft>
                      </a:pPr>
                      <a:r>
                        <a:rPr lang="en-US" sz="2400">
                          <a:latin typeface="Calibri"/>
                          <a:ea typeface="Calibri"/>
                          <a:cs typeface="Times New Roman"/>
                        </a:rPr>
                        <a:t>Earthquake waves are this type</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841176">
                <a:tc>
                  <a:txBody>
                    <a:bodyPr/>
                    <a:lstStyle/>
                    <a:p>
                      <a:pPr marL="0" marR="0">
                        <a:lnSpc>
                          <a:spcPct val="115000"/>
                        </a:lnSpc>
                        <a:spcBef>
                          <a:spcPts val="0"/>
                        </a:spcBef>
                        <a:spcAft>
                          <a:spcPts val="0"/>
                        </a:spcAft>
                      </a:pPr>
                      <a:r>
                        <a:rPr lang="en-US" sz="2400" dirty="0">
                          <a:latin typeface="Calibri"/>
                          <a:ea typeface="Calibri"/>
                          <a:cs typeface="Times New Roman"/>
                        </a:rPr>
                        <a:t>May travel through a medium, but do not require one in order to travel</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nSpc>
                          <a:spcPct val="115000"/>
                        </a:lnSpc>
                        <a:spcBef>
                          <a:spcPts val="0"/>
                        </a:spcBef>
                        <a:spcAft>
                          <a:spcPts val="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383029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EB4AEEC-3338-42E8-8F99-8A3F5C88D650}"/>
              </a:ext>
            </a:extLst>
          </p:cNvPr>
          <p:cNvGraphicFramePr>
            <a:graphicFrameLocks noGrp="1"/>
          </p:cNvGraphicFramePr>
          <p:nvPr/>
        </p:nvGraphicFramePr>
        <p:xfrm>
          <a:off x="0" y="0"/>
          <a:ext cx="9144000" cy="6819898"/>
        </p:xfrm>
        <a:graphic>
          <a:graphicData uri="http://schemas.openxmlformats.org/drawingml/2006/table">
            <a:tbl>
              <a:tblPr/>
              <a:tblGrid>
                <a:gridCol w="5867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420659">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Electromagnetic </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Mechanical</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0769">
                <a:tc>
                  <a:txBody>
                    <a:bodyPr/>
                    <a:lstStyle/>
                    <a:p>
                      <a:pPr marL="0" marR="0">
                        <a:lnSpc>
                          <a:spcPct val="115000"/>
                        </a:lnSpc>
                        <a:spcBef>
                          <a:spcPts val="0"/>
                        </a:spcBef>
                        <a:spcAft>
                          <a:spcPts val="0"/>
                        </a:spcAft>
                      </a:pPr>
                      <a:r>
                        <a:rPr lang="en-US" sz="2400">
                          <a:latin typeface="Calibri"/>
                          <a:ea typeface="Calibri"/>
                          <a:cs typeface="Times New Roman"/>
                        </a:rPr>
                        <a:t>Must have a medium for these waves to travel</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0659">
                <a:tc>
                  <a:txBody>
                    <a:bodyPr/>
                    <a:lstStyle/>
                    <a:p>
                      <a:pPr marL="0" marR="0">
                        <a:lnSpc>
                          <a:spcPct val="115000"/>
                        </a:lnSpc>
                        <a:spcBef>
                          <a:spcPts val="0"/>
                        </a:spcBef>
                        <a:spcAft>
                          <a:spcPts val="0"/>
                        </a:spcAft>
                      </a:pPr>
                      <a:r>
                        <a:rPr lang="en-US" sz="2400">
                          <a:latin typeface="Calibri"/>
                          <a:ea typeface="Calibri"/>
                          <a:cs typeface="Times New Roman"/>
                        </a:rPr>
                        <a:t>Sound is an example</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41319">
                <a:tc>
                  <a:txBody>
                    <a:bodyPr/>
                    <a:lstStyle/>
                    <a:p>
                      <a:pPr marL="0" marR="0">
                        <a:lnSpc>
                          <a:spcPct val="115000"/>
                        </a:lnSpc>
                        <a:spcBef>
                          <a:spcPts val="0"/>
                        </a:spcBef>
                        <a:spcAft>
                          <a:spcPts val="0"/>
                        </a:spcAft>
                      </a:pPr>
                      <a:r>
                        <a:rPr lang="en-US" sz="2400" dirty="0">
                          <a:latin typeface="Calibri"/>
                          <a:ea typeface="Calibri"/>
                          <a:cs typeface="Times New Roman"/>
                        </a:rPr>
                        <a:t>Radiant energy from the sun is an example of this type</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marL="0" marR="0" algn="ctr">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3"/>
                  </a:ext>
                </a:extLst>
              </a:tr>
              <a:tr h="420659">
                <a:tc>
                  <a:txBody>
                    <a:bodyPr/>
                    <a:lstStyle/>
                    <a:p>
                      <a:pPr marL="0" marR="0">
                        <a:lnSpc>
                          <a:spcPct val="115000"/>
                        </a:lnSpc>
                        <a:spcBef>
                          <a:spcPts val="0"/>
                        </a:spcBef>
                        <a:spcAft>
                          <a:spcPts val="0"/>
                        </a:spcAft>
                      </a:pPr>
                      <a:r>
                        <a:rPr lang="en-US" sz="2400">
                          <a:latin typeface="Calibri"/>
                          <a:ea typeface="Calibri"/>
                          <a:cs typeface="Times New Roman"/>
                        </a:rPr>
                        <a:t>Sound waves this type</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0659">
                <a:tc>
                  <a:txBody>
                    <a:bodyPr/>
                    <a:lstStyle/>
                    <a:p>
                      <a:pPr marL="0" marR="0">
                        <a:lnSpc>
                          <a:spcPct val="115000"/>
                        </a:lnSpc>
                        <a:spcBef>
                          <a:spcPts val="0"/>
                        </a:spcBef>
                        <a:spcAft>
                          <a:spcPts val="0"/>
                        </a:spcAft>
                      </a:pPr>
                      <a:r>
                        <a:rPr lang="en-US" sz="2400">
                          <a:latin typeface="Calibri"/>
                          <a:ea typeface="Calibri"/>
                          <a:cs typeface="Times New Roman"/>
                        </a:rPr>
                        <a:t>Gamma rays are this type</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0659">
                <a:tc>
                  <a:txBody>
                    <a:bodyPr/>
                    <a:lstStyle/>
                    <a:p>
                      <a:pPr marL="0" marR="0">
                        <a:lnSpc>
                          <a:spcPct val="115000"/>
                        </a:lnSpc>
                        <a:spcBef>
                          <a:spcPts val="0"/>
                        </a:spcBef>
                        <a:spcAft>
                          <a:spcPts val="0"/>
                        </a:spcAft>
                      </a:pPr>
                      <a:r>
                        <a:rPr lang="en-US" sz="2400">
                          <a:latin typeface="Calibri"/>
                          <a:ea typeface="Calibri"/>
                          <a:cs typeface="Times New Roman"/>
                        </a:rPr>
                        <a:t>Water waves are this type</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9900">
                <a:tc>
                  <a:txBody>
                    <a:bodyPr/>
                    <a:lstStyle/>
                    <a:p>
                      <a:pPr marL="0" marR="0">
                        <a:lnSpc>
                          <a:spcPct val="115000"/>
                        </a:lnSpc>
                        <a:spcBef>
                          <a:spcPts val="0"/>
                        </a:spcBef>
                        <a:spcAft>
                          <a:spcPts val="0"/>
                        </a:spcAft>
                      </a:pPr>
                      <a:r>
                        <a:rPr lang="en-US" sz="2400" dirty="0" err="1">
                          <a:latin typeface="Calibri"/>
                          <a:ea typeface="Calibri"/>
                          <a:cs typeface="Times New Roman"/>
                        </a:rPr>
                        <a:t>Compressional</a:t>
                      </a:r>
                      <a:r>
                        <a:rPr lang="en-US" sz="2400" dirty="0">
                          <a:latin typeface="Calibri"/>
                          <a:ea typeface="Calibri"/>
                          <a:cs typeface="Times New Roman"/>
                        </a:rPr>
                        <a:t> or longitudinal waves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41319">
                <a:tc>
                  <a:txBody>
                    <a:bodyPr/>
                    <a:lstStyle/>
                    <a:p>
                      <a:pPr marL="0" marR="0">
                        <a:lnSpc>
                          <a:spcPct val="115000"/>
                        </a:lnSpc>
                        <a:spcBef>
                          <a:spcPts val="0"/>
                        </a:spcBef>
                        <a:spcAft>
                          <a:spcPts val="0"/>
                        </a:spcAft>
                      </a:pPr>
                      <a:r>
                        <a:rPr lang="en-US" sz="2400">
                          <a:latin typeface="Calibri"/>
                          <a:ea typeface="Calibri"/>
                          <a:cs typeface="Times New Roman"/>
                        </a:rPr>
                        <a:t>Do not require a medium for these waves to travel</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20659">
                <a:tc>
                  <a:txBody>
                    <a:bodyPr/>
                    <a:lstStyle/>
                    <a:p>
                      <a:pPr marL="0" marR="0">
                        <a:lnSpc>
                          <a:spcPct val="115000"/>
                        </a:lnSpc>
                        <a:spcBef>
                          <a:spcPts val="0"/>
                        </a:spcBef>
                        <a:spcAft>
                          <a:spcPts val="0"/>
                        </a:spcAft>
                      </a:pPr>
                      <a:r>
                        <a:rPr lang="en-US" sz="2400">
                          <a:latin typeface="Calibri"/>
                          <a:ea typeface="Calibri"/>
                          <a:cs typeface="Times New Roman"/>
                        </a:rPr>
                        <a:t>Light waves are this type</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20659">
                <a:tc>
                  <a:txBody>
                    <a:bodyPr/>
                    <a:lstStyle/>
                    <a:p>
                      <a:pPr marL="0" marR="0">
                        <a:lnSpc>
                          <a:spcPct val="115000"/>
                        </a:lnSpc>
                        <a:spcBef>
                          <a:spcPts val="0"/>
                        </a:spcBef>
                        <a:spcAft>
                          <a:spcPts val="0"/>
                        </a:spcAft>
                      </a:pPr>
                      <a:r>
                        <a:rPr lang="en-US" sz="2400">
                          <a:latin typeface="Calibri"/>
                          <a:ea typeface="Calibri"/>
                          <a:cs typeface="Times New Roman"/>
                        </a:rPr>
                        <a:t>These waves can travel in a vacuum</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20659">
                <a:tc>
                  <a:txBody>
                    <a:bodyPr/>
                    <a:lstStyle/>
                    <a:p>
                      <a:pPr marL="0" marR="0">
                        <a:lnSpc>
                          <a:spcPct val="115000"/>
                        </a:lnSpc>
                        <a:spcBef>
                          <a:spcPts val="0"/>
                        </a:spcBef>
                        <a:spcAft>
                          <a:spcPts val="0"/>
                        </a:spcAft>
                      </a:pPr>
                      <a:r>
                        <a:rPr lang="en-US" sz="2400">
                          <a:latin typeface="Calibri"/>
                          <a:ea typeface="Calibri"/>
                          <a:cs typeface="Times New Roman"/>
                        </a:rPr>
                        <a:t>Earthquake waves are this type</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841319">
                <a:tc>
                  <a:txBody>
                    <a:bodyPr/>
                    <a:lstStyle/>
                    <a:p>
                      <a:pPr marL="0" marR="0">
                        <a:lnSpc>
                          <a:spcPct val="115000"/>
                        </a:lnSpc>
                        <a:spcBef>
                          <a:spcPts val="0"/>
                        </a:spcBef>
                        <a:spcAft>
                          <a:spcPts val="0"/>
                        </a:spcAft>
                      </a:pPr>
                      <a:r>
                        <a:rPr lang="en-US" sz="2400" dirty="0">
                          <a:latin typeface="Calibri"/>
                          <a:ea typeface="Calibri"/>
                          <a:cs typeface="Times New Roman"/>
                        </a:rPr>
                        <a:t>May travel through a medium, but do not require one in order to travel</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295523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19134013-0EAC-4BEA-9DE5-879A0398775F}"/>
              </a:ext>
            </a:extLst>
          </p:cNvPr>
          <p:cNvSpPr>
            <a:spLocks noGrp="1" noChangeArrowheads="1"/>
          </p:cNvSpPr>
          <p:nvPr>
            <p:ph type="title"/>
          </p:nvPr>
        </p:nvSpPr>
        <p:spPr/>
        <p:txBody>
          <a:bodyPr/>
          <a:lstStyle/>
          <a:p>
            <a:pPr eaLnBrk="1" hangingPunct="1"/>
            <a:r>
              <a:rPr lang="en-US" altLang="en-US"/>
              <a:t>What is an Electromagnetic Wave?</a:t>
            </a:r>
          </a:p>
        </p:txBody>
      </p:sp>
      <p:sp>
        <p:nvSpPr>
          <p:cNvPr id="140291" name="Rectangle 3">
            <a:extLst>
              <a:ext uri="{FF2B5EF4-FFF2-40B4-BE49-F238E27FC236}">
                <a16:creationId xmlns:a16="http://schemas.microsoft.com/office/drawing/2014/main" id="{39E514B3-5F53-4849-B691-B539C1444EC2}"/>
              </a:ext>
            </a:extLst>
          </p:cNvPr>
          <p:cNvSpPr>
            <a:spLocks noGrp="1" noChangeArrowheads="1"/>
          </p:cNvSpPr>
          <p:nvPr>
            <p:ph idx="1"/>
          </p:nvPr>
        </p:nvSpPr>
        <p:spPr>
          <a:xfrm>
            <a:off x="304800" y="1981200"/>
            <a:ext cx="8153400" cy="3733800"/>
          </a:xfrm>
        </p:spPr>
        <p:txBody>
          <a:bodyPr/>
          <a:lstStyle/>
          <a:p>
            <a:pPr eaLnBrk="1" hangingPunct="1">
              <a:lnSpc>
                <a:spcPct val="90000"/>
              </a:lnSpc>
            </a:pPr>
            <a:r>
              <a:rPr lang="en-US" altLang="en-US"/>
              <a:t>A transverse wave</a:t>
            </a:r>
          </a:p>
          <a:p>
            <a:pPr eaLnBrk="1" hangingPunct="1">
              <a:lnSpc>
                <a:spcPct val="90000"/>
              </a:lnSpc>
            </a:pPr>
            <a:r>
              <a:rPr lang="en-US" altLang="en-US"/>
              <a:t>A wave that can travel through space or matter and consists of changing electric and magnetic fields.</a:t>
            </a:r>
          </a:p>
          <a:p>
            <a:pPr eaLnBrk="1" hangingPunct="1">
              <a:lnSpc>
                <a:spcPct val="90000"/>
              </a:lnSpc>
            </a:pPr>
            <a:r>
              <a:rPr lang="en-US" altLang="en-US"/>
              <a:t>Waves are produced by the vibration and movement of an electron</a:t>
            </a:r>
          </a:p>
          <a:p>
            <a:pPr lvl="1" eaLnBrk="1" hangingPunct="1">
              <a:lnSpc>
                <a:spcPct val="90000"/>
              </a:lnSpc>
              <a:buFontTx/>
              <a:buNone/>
            </a:pPr>
            <a:endParaRPr lang="en-US" altLang="en-US"/>
          </a:p>
        </p:txBody>
      </p:sp>
      <p:pic>
        <p:nvPicPr>
          <p:cNvPr id="59396" name="Picture 5" descr="http://physicsclub.net/images/wave_anim.gif">
            <a:extLst>
              <a:ext uri="{FF2B5EF4-FFF2-40B4-BE49-F238E27FC236}">
                <a16:creationId xmlns:a16="http://schemas.microsoft.com/office/drawing/2014/main" id="{B68D937B-626F-46BE-9A37-7FF40074DF5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857750"/>
            <a:ext cx="3810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4">
            <a:extLst>
              <a:ext uri="{FF2B5EF4-FFF2-40B4-BE49-F238E27FC236}">
                <a16:creationId xmlns:a16="http://schemas.microsoft.com/office/drawing/2014/main" id="{0053CAE9-B330-4F84-A336-5610362C5A5B}"/>
              </a:ext>
            </a:extLst>
          </p:cNvPr>
          <p:cNvSpPr>
            <a:spLocks noChangeArrowheads="1"/>
          </p:cNvSpPr>
          <p:nvPr/>
        </p:nvSpPr>
        <p:spPr bwMode="auto">
          <a:xfrm>
            <a:off x="2743200" y="6550025"/>
            <a:ext cx="3509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hlinkClick r:id="rId3"/>
              </a:rPr>
              <a:t>physicsclub.net/physletIndex/waves.html</a:t>
            </a:r>
            <a:r>
              <a:rPr lang="en-US" altLang="en-US" sz="1400">
                <a:latin typeface="Arial" panose="020B0604020202020204" pitchFamily="34" charset="0"/>
              </a:rPr>
              <a:t>  </a:t>
            </a:r>
          </a:p>
        </p:txBody>
      </p:sp>
    </p:spTree>
    <p:extLst>
      <p:ext uri="{BB962C8B-B14F-4D97-AF65-F5344CB8AC3E}">
        <p14:creationId xmlns:p14="http://schemas.microsoft.com/office/powerpoint/2010/main" val="325667611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0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40291">
                                            <p:txEl>
                                              <p:pRg st="0" end="0"/>
                                            </p:txEl>
                                          </p:spTgt>
                                        </p:tgtEl>
                                        <p:attrNameLst>
                                          <p:attrName>style.visibility</p:attrName>
                                        </p:attrNameLst>
                                      </p:cBhvr>
                                      <p:to>
                                        <p:strVal val="visible"/>
                                      </p:to>
                                    </p:set>
                                    <p:animEffect transition="in" filter="wipe(left)">
                                      <p:cBhvr>
                                        <p:cTn id="11" dur="500"/>
                                        <p:tgtEl>
                                          <p:spTgt spid="14029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0291">
                                            <p:txEl>
                                              <p:pRg st="1" end="1"/>
                                            </p:txEl>
                                          </p:spTgt>
                                        </p:tgtEl>
                                        <p:attrNameLst>
                                          <p:attrName>style.visibility</p:attrName>
                                        </p:attrNameLst>
                                      </p:cBhvr>
                                      <p:to>
                                        <p:strVal val="visible"/>
                                      </p:to>
                                    </p:set>
                                    <p:animEffect transition="in" filter="wipe(left)">
                                      <p:cBhvr>
                                        <p:cTn id="16" dur="500"/>
                                        <p:tgtEl>
                                          <p:spTgt spid="1402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0291">
                                            <p:txEl>
                                              <p:pRg st="2" end="2"/>
                                            </p:txEl>
                                          </p:spTgt>
                                        </p:tgtEl>
                                        <p:attrNameLst>
                                          <p:attrName>style.visibility</p:attrName>
                                        </p:attrNameLst>
                                      </p:cBhvr>
                                      <p:to>
                                        <p:strVal val="visible"/>
                                      </p:to>
                                    </p:set>
                                    <p:animEffect transition="in" filter="wipe(left)">
                                      <p:cBhvr>
                                        <p:cTn id="21" dur="500"/>
                                        <p:tgtEl>
                                          <p:spTgt spid="140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autoUpdateAnimBg="0"/>
      <p:bldP spid="14029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163CC3E-0D2D-4A07-87F6-C3645EC6E09D}"/>
              </a:ext>
            </a:extLst>
          </p:cNvPr>
          <p:cNvSpPr>
            <a:spLocks noGrp="1" noChangeArrowheads="1"/>
          </p:cNvSpPr>
          <p:nvPr>
            <p:ph type="title"/>
          </p:nvPr>
        </p:nvSpPr>
        <p:spPr/>
        <p:txBody>
          <a:bodyPr/>
          <a:lstStyle/>
          <a:p>
            <a:pPr eaLnBrk="1" hangingPunct="1"/>
            <a:r>
              <a:rPr lang="en-US" altLang="en-US"/>
              <a:t>What do waves carry?</a:t>
            </a:r>
          </a:p>
        </p:txBody>
      </p:sp>
      <p:sp>
        <p:nvSpPr>
          <p:cNvPr id="131075" name="Rectangle 3">
            <a:extLst>
              <a:ext uri="{FF2B5EF4-FFF2-40B4-BE49-F238E27FC236}">
                <a16:creationId xmlns:a16="http://schemas.microsoft.com/office/drawing/2014/main" id="{E4DA7B7C-6FB3-4871-AD5C-8165198E83DF}"/>
              </a:ext>
            </a:extLst>
          </p:cNvPr>
          <p:cNvSpPr>
            <a:spLocks noGrp="1" noChangeArrowheads="1"/>
          </p:cNvSpPr>
          <p:nvPr>
            <p:ph idx="1"/>
          </p:nvPr>
        </p:nvSpPr>
        <p:spPr>
          <a:xfrm>
            <a:off x="457200" y="1600200"/>
            <a:ext cx="8229600" cy="4968551"/>
          </a:xfrm>
        </p:spPr>
        <p:txBody>
          <a:bodyPr>
            <a:normAutofit fontScale="92500" lnSpcReduction="10000"/>
          </a:bodyPr>
          <a:lstStyle/>
          <a:p>
            <a:pPr algn="ctr" eaLnBrk="1" hangingPunct="1">
              <a:buFontTx/>
              <a:buNone/>
            </a:pPr>
            <a:r>
              <a:rPr lang="en-US" altLang="en-US" sz="4800" dirty="0">
                <a:solidFill>
                  <a:srgbClr val="C00000"/>
                </a:solidFill>
              </a:rPr>
              <a:t>ENERGY</a:t>
            </a:r>
          </a:p>
          <a:p>
            <a:pPr algn="ctr" eaLnBrk="1" hangingPunct="1">
              <a:buFontTx/>
              <a:buNone/>
            </a:pPr>
            <a:endParaRPr lang="en-US" altLang="en-US" dirty="0"/>
          </a:p>
          <a:p>
            <a:pPr algn="ctr" eaLnBrk="1" hangingPunct="1">
              <a:buFontTx/>
              <a:buNone/>
            </a:pPr>
            <a:r>
              <a:rPr lang="en-US" altLang="en-US" dirty="0"/>
              <a:t>Energy is carried away from a source, but the material the wave travels through (medium) does not move with the energy.</a:t>
            </a:r>
          </a:p>
          <a:p>
            <a:pPr algn="ctr" eaLnBrk="1" hangingPunct="1">
              <a:buFontTx/>
              <a:buNone/>
            </a:pPr>
            <a:r>
              <a:rPr lang="en-US" altLang="en-US" dirty="0">
                <a:solidFill>
                  <a:srgbClr val="C00000"/>
                </a:solidFill>
              </a:rPr>
              <a:t>Stadium waves </a:t>
            </a:r>
            <a:r>
              <a:rPr lang="en-US" altLang="en-US" dirty="0"/>
              <a:t>are a good model of a wave.  In this model, people are the particles in the medium.  They vibrate “up and down”.  The “energy” is transported, but the particles return to their starting position. </a:t>
            </a:r>
          </a:p>
        </p:txBody>
      </p:sp>
    </p:spTree>
    <p:extLst>
      <p:ext uri="{BB962C8B-B14F-4D97-AF65-F5344CB8AC3E}">
        <p14:creationId xmlns:p14="http://schemas.microsoft.com/office/powerpoint/2010/main" val="2056697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D062CD9-9084-412E-80E2-C0A7BFDD994D}"/>
              </a:ext>
            </a:extLst>
          </p:cNvPr>
          <p:cNvSpPr>
            <a:spLocks noGrp="1" noChangeArrowheads="1"/>
          </p:cNvSpPr>
          <p:nvPr>
            <p:ph type="title"/>
          </p:nvPr>
        </p:nvSpPr>
        <p:spPr/>
        <p:txBody>
          <a:bodyPr/>
          <a:lstStyle/>
          <a:p>
            <a:pPr eaLnBrk="1" hangingPunct="1"/>
            <a:r>
              <a:rPr lang="en-US" altLang="en-US"/>
              <a:t>Radio Waves</a:t>
            </a:r>
          </a:p>
        </p:txBody>
      </p:sp>
      <p:sp>
        <p:nvSpPr>
          <p:cNvPr id="67587" name="Rectangle 3">
            <a:extLst>
              <a:ext uri="{FF2B5EF4-FFF2-40B4-BE49-F238E27FC236}">
                <a16:creationId xmlns:a16="http://schemas.microsoft.com/office/drawing/2014/main" id="{D3878131-2B4B-4518-976D-78CEECA92DD9}"/>
              </a:ext>
            </a:extLst>
          </p:cNvPr>
          <p:cNvSpPr>
            <a:spLocks noGrp="1" noChangeArrowheads="1"/>
          </p:cNvSpPr>
          <p:nvPr>
            <p:ph idx="1"/>
          </p:nvPr>
        </p:nvSpPr>
        <p:spPr>
          <a:xfrm>
            <a:off x="457200" y="1417638"/>
            <a:ext cx="4191000" cy="4525962"/>
          </a:xfrm>
        </p:spPr>
        <p:txBody>
          <a:bodyPr rtlCol="0">
            <a:normAutofit fontScale="92500"/>
          </a:bodyPr>
          <a:lstStyle/>
          <a:p>
            <a:pPr eaLnBrk="1" fontAlgn="auto" hangingPunct="1">
              <a:lnSpc>
                <a:spcPct val="90000"/>
              </a:lnSpc>
              <a:spcAft>
                <a:spcPts val="0"/>
              </a:spcAft>
              <a:defRPr/>
            </a:pPr>
            <a:r>
              <a:rPr lang="en-US" sz="2400" dirty="0"/>
              <a:t>Longest wavelengths  of EM waves (longer than a soccer field)</a:t>
            </a:r>
          </a:p>
          <a:p>
            <a:pPr eaLnBrk="1" fontAlgn="auto" hangingPunct="1">
              <a:lnSpc>
                <a:spcPct val="90000"/>
              </a:lnSpc>
              <a:spcAft>
                <a:spcPts val="0"/>
              </a:spcAft>
              <a:defRPr/>
            </a:pPr>
            <a:r>
              <a:rPr lang="en-US" sz="2400" dirty="0"/>
              <a:t>Low frequency</a:t>
            </a:r>
          </a:p>
          <a:p>
            <a:pPr eaLnBrk="1" fontAlgn="auto" hangingPunct="1">
              <a:lnSpc>
                <a:spcPct val="90000"/>
              </a:lnSpc>
              <a:spcAft>
                <a:spcPts val="0"/>
              </a:spcAft>
              <a:defRPr/>
            </a:pPr>
            <a:r>
              <a:rPr lang="en-US" sz="2400" u="sng" dirty="0"/>
              <a:t>Arecibo Observatory </a:t>
            </a:r>
            <a:r>
              <a:rPr lang="en-US" sz="2400" dirty="0"/>
              <a:t>– Puerto Rico -  the site of the world's largest single-dish radio telescope</a:t>
            </a:r>
          </a:p>
          <a:p>
            <a:pPr eaLnBrk="1" fontAlgn="auto" hangingPunct="1">
              <a:lnSpc>
                <a:spcPct val="90000"/>
              </a:lnSpc>
              <a:spcAft>
                <a:spcPts val="0"/>
              </a:spcAft>
              <a:defRPr/>
            </a:pPr>
            <a:r>
              <a:rPr lang="en-US" sz="2400" dirty="0"/>
              <a:t>Recognized as one of the most important national centers for research in radio astronomy</a:t>
            </a:r>
          </a:p>
          <a:p>
            <a:pPr eaLnBrk="1" fontAlgn="auto" hangingPunct="1">
              <a:lnSpc>
                <a:spcPct val="90000"/>
              </a:lnSpc>
              <a:spcAft>
                <a:spcPts val="0"/>
              </a:spcAft>
              <a:defRPr/>
            </a:pPr>
            <a:r>
              <a:rPr lang="en-US" sz="2400" dirty="0"/>
              <a:t>AM/FM radio waves</a:t>
            </a:r>
          </a:p>
          <a:p>
            <a:pPr eaLnBrk="1" fontAlgn="auto" hangingPunct="1">
              <a:lnSpc>
                <a:spcPct val="90000"/>
              </a:lnSpc>
              <a:spcAft>
                <a:spcPts val="0"/>
              </a:spcAft>
              <a:defRPr/>
            </a:pPr>
            <a:r>
              <a:rPr lang="en-US" sz="2400" dirty="0"/>
              <a:t>Cellular telephone waves</a:t>
            </a:r>
          </a:p>
        </p:txBody>
      </p:sp>
      <p:sp>
        <p:nvSpPr>
          <p:cNvPr id="60420" name="Rectangle 4">
            <a:extLst>
              <a:ext uri="{FF2B5EF4-FFF2-40B4-BE49-F238E27FC236}">
                <a16:creationId xmlns:a16="http://schemas.microsoft.com/office/drawing/2014/main" id="{FF3AA818-3164-48AA-964E-1AD0FF49BEB0}"/>
              </a:ext>
            </a:extLst>
          </p:cNvPr>
          <p:cNvSpPr>
            <a:spLocks noChangeArrowheads="1"/>
          </p:cNvSpPr>
          <p:nvPr/>
        </p:nvSpPr>
        <p:spPr bwMode="auto">
          <a:xfrm>
            <a:off x="5867400" y="44196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hlinkClick r:id="rId2"/>
              </a:rPr>
              <a:t>http://www.naic.edu/</a:t>
            </a:r>
            <a:r>
              <a:rPr lang="en-US" altLang="en-US" sz="1800">
                <a:latin typeface="Arial" panose="020B0604020202020204" pitchFamily="34" charset="0"/>
              </a:rPr>
              <a:t> </a:t>
            </a:r>
          </a:p>
        </p:txBody>
      </p:sp>
      <p:pic>
        <p:nvPicPr>
          <p:cNvPr id="60421" name="Picture 5" descr="wideaomd">
            <a:extLst>
              <a:ext uri="{FF2B5EF4-FFF2-40B4-BE49-F238E27FC236}">
                <a16:creationId xmlns:a16="http://schemas.microsoft.com/office/drawing/2014/main" id="{BCB706F2-F1D3-44C8-8541-4657BBF78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8800"/>
            <a:ext cx="35052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0484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C31AE84B-D082-42A9-8E1E-E6029C4667D5}"/>
              </a:ext>
            </a:extLst>
          </p:cNvPr>
          <p:cNvSpPr>
            <a:spLocks noGrp="1"/>
          </p:cNvSpPr>
          <p:nvPr>
            <p:ph type="title"/>
          </p:nvPr>
        </p:nvSpPr>
        <p:spPr/>
        <p:txBody>
          <a:bodyPr/>
          <a:lstStyle/>
          <a:p>
            <a:pPr eaLnBrk="1" hangingPunct="1"/>
            <a:r>
              <a:rPr lang="en-US" altLang="en-US"/>
              <a:t>Microwaves</a:t>
            </a:r>
          </a:p>
        </p:txBody>
      </p:sp>
      <p:sp>
        <p:nvSpPr>
          <p:cNvPr id="61443" name="Content Placeholder 2">
            <a:extLst>
              <a:ext uri="{FF2B5EF4-FFF2-40B4-BE49-F238E27FC236}">
                <a16:creationId xmlns:a16="http://schemas.microsoft.com/office/drawing/2014/main" id="{91B471A6-9ED6-4F9B-848D-8B840BE86864}"/>
              </a:ext>
            </a:extLst>
          </p:cNvPr>
          <p:cNvSpPr>
            <a:spLocks noGrp="1"/>
          </p:cNvSpPr>
          <p:nvPr>
            <p:ph idx="1"/>
          </p:nvPr>
        </p:nvSpPr>
        <p:spPr>
          <a:xfrm>
            <a:off x="685800" y="1905000"/>
            <a:ext cx="8229600" cy="4525963"/>
          </a:xfrm>
        </p:spPr>
        <p:txBody>
          <a:bodyPr/>
          <a:lstStyle/>
          <a:p>
            <a:pPr eaLnBrk="1" hangingPunct="1"/>
            <a:r>
              <a:rPr lang="en-US" altLang="en-US">
                <a:hlinkClick r:id="rId2" action="ppaction://hlinkfile" tooltip="Radio waves"/>
              </a:rPr>
              <a:t>Radio waves</a:t>
            </a:r>
            <a:r>
              <a:rPr lang="en-US" altLang="en-US"/>
              <a:t> with </a:t>
            </a:r>
            <a:r>
              <a:rPr lang="en-US" altLang="en-US">
                <a:hlinkClick r:id="rId3" action="ppaction://hlinkfile" tooltip="Wavelength"/>
              </a:rPr>
              <a:t>wavelengths</a:t>
            </a:r>
            <a:r>
              <a:rPr lang="en-US" altLang="en-US"/>
              <a:t> ranging from one meter to as short as one millimeter, or equivalently, with </a:t>
            </a:r>
            <a:r>
              <a:rPr lang="en-US" altLang="en-US">
                <a:hlinkClick r:id="rId4" action="ppaction://hlinkfile" tooltip="Frequency"/>
              </a:rPr>
              <a:t>frequencies</a:t>
            </a:r>
            <a:r>
              <a:rPr lang="en-US" altLang="en-US"/>
              <a:t> between 300 MHz (0.3 </a:t>
            </a:r>
            <a:r>
              <a:rPr lang="en-US" altLang="en-US">
                <a:hlinkClick r:id="rId5" action="ppaction://hlinkfile" tooltip="Hertz"/>
              </a:rPr>
              <a:t>GHz</a:t>
            </a:r>
            <a:r>
              <a:rPr lang="en-US" altLang="en-US"/>
              <a:t>) and 300 Ghz</a:t>
            </a:r>
          </a:p>
          <a:p>
            <a:pPr eaLnBrk="1" hangingPunct="1"/>
            <a:r>
              <a:rPr lang="en-US" altLang="en-US"/>
              <a:t>Micro doesn’t mean they are small but they are smaller than radiowaves</a:t>
            </a:r>
          </a:p>
          <a:p>
            <a:pPr eaLnBrk="1" hangingPunct="1"/>
            <a:r>
              <a:rPr lang="en-US" altLang="en-US"/>
              <a:t>Used in broadcasting, telecommunications</a:t>
            </a:r>
          </a:p>
        </p:txBody>
      </p:sp>
      <p:pic>
        <p:nvPicPr>
          <p:cNvPr id="61444" name="Picture 4">
            <a:extLst>
              <a:ext uri="{FF2B5EF4-FFF2-40B4-BE49-F238E27FC236}">
                <a16:creationId xmlns:a16="http://schemas.microsoft.com/office/drawing/2014/main" id="{C9489051-1106-440E-BC91-54335C3815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6370638"/>
            <a:ext cx="241458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5691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9799030-1A7A-45F6-A487-8D212F49418A}"/>
              </a:ext>
            </a:extLst>
          </p:cNvPr>
          <p:cNvSpPr>
            <a:spLocks noGrp="1" noChangeArrowheads="1"/>
          </p:cNvSpPr>
          <p:nvPr>
            <p:ph type="title"/>
          </p:nvPr>
        </p:nvSpPr>
        <p:spPr/>
        <p:txBody>
          <a:bodyPr/>
          <a:lstStyle/>
          <a:p>
            <a:pPr eaLnBrk="1" hangingPunct="1"/>
            <a:r>
              <a:rPr lang="en-US" altLang="en-US"/>
              <a:t>Infrared</a:t>
            </a:r>
          </a:p>
        </p:txBody>
      </p:sp>
      <p:sp>
        <p:nvSpPr>
          <p:cNvPr id="64515" name="Rectangle 3">
            <a:extLst>
              <a:ext uri="{FF2B5EF4-FFF2-40B4-BE49-F238E27FC236}">
                <a16:creationId xmlns:a16="http://schemas.microsoft.com/office/drawing/2014/main" id="{94B437D5-8D6F-4433-AC89-470CB88B9E22}"/>
              </a:ext>
            </a:extLst>
          </p:cNvPr>
          <p:cNvSpPr>
            <a:spLocks noGrp="1" noChangeArrowheads="1"/>
          </p:cNvSpPr>
          <p:nvPr>
            <p:ph idx="1"/>
          </p:nvPr>
        </p:nvSpPr>
        <p:spPr>
          <a:xfrm>
            <a:off x="376335" y="1295400"/>
            <a:ext cx="4724400" cy="5105400"/>
          </a:xfrm>
        </p:spPr>
        <p:txBody>
          <a:bodyPr rtlCol="0">
            <a:normAutofit fontScale="92500" lnSpcReduction="10000"/>
          </a:bodyPr>
          <a:lstStyle/>
          <a:p>
            <a:pPr eaLnBrk="1" fontAlgn="auto" hangingPunct="1">
              <a:spcAft>
                <a:spcPts val="0"/>
              </a:spcAft>
              <a:defRPr/>
            </a:pPr>
            <a:r>
              <a:rPr lang="en-US" sz="2800" dirty="0">
                <a:solidFill>
                  <a:schemeClr val="accent2">
                    <a:lumMod val="50000"/>
                  </a:schemeClr>
                </a:solidFill>
              </a:rPr>
              <a:t>Infrared rays </a:t>
            </a:r>
            <a:r>
              <a:rPr lang="en-US" sz="2800" dirty="0"/>
              <a:t>are slightly longer waves than visible red light. Although we </a:t>
            </a:r>
            <a:r>
              <a:rPr lang="en-US" sz="2800" u="sng" dirty="0">
                <a:solidFill>
                  <a:schemeClr val="accent2">
                    <a:lumMod val="50000"/>
                  </a:schemeClr>
                </a:solidFill>
              </a:rPr>
              <a:t>cannot see infrared</a:t>
            </a:r>
            <a:r>
              <a:rPr lang="en-US" sz="2800" dirty="0"/>
              <a:t>, we can </a:t>
            </a:r>
            <a:r>
              <a:rPr lang="en-US" sz="2800" u="sng" dirty="0">
                <a:solidFill>
                  <a:schemeClr val="accent2">
                    <a:lumMod val="50000"/>
                  </a:schemeClr>
                </a:solidFill>
              </a:rPr>
              <a:t>feel it as heat</a:t>
            </a:r>
            <a:r>
              <a:rPr lang="en-US" sz="2800" dirty="0"/>
              <a:t>.</a:t>
            </a:r>
          </a:p>
          <a:p>
            <a:pPr eaLnBrk="1" fontAlgn="auto" hangingPunct="1">
              <a:spcAft>
                <a:spcPts val="0"/>
              </a:spcAft>
              <a:defRPr/>
            </a:pPr>
            <a:r>
              <a:rPr lang="en-US" sz="2800" dirty="0"/>
              <a:t>When heat energy is transferred by </a:t>
            </a:r>
            <a:r>
              <a:rPr lang="en-US" sz="2800" dirty="0">
                <a:solidFill>
                  <a:schemeClr val="accent2">
                    <a:lumMod val="50000"/>
                  </a:schemeClr>
                </a:solidFill>
              </a:rPr>
              <a:t>radiation</a:t>
            </a:r>
            <a:r>
              <a:rPr lang="en-US" sz="2800" dirty="0"/>
              <a:t>, it is carried by waves of infrared.</a:t>
            </a:r>
          </a:p>
          <a:p>
            <a:pPr eaLnBrk="1" fontAlgn="auto" hangingPunct="1">
              <a:lnSpc>
                <a:spcPct val="90000"/>
              </a:lnSpc>
              <a:spcAft>
                <a:spcPts val="0"/>
              </a:spcAft>
              <a:defRPr/>
            </a:pPr>
            <a:r>
              <a:rPr lang="en-US" sz="2800" dirty="0"/>
              <a:t>Certain </a:t>
            </a:r>
            <a:r>
              <a:rPr lang="en-US" sz="2800" dirty="0">
                <a:hlinkClick r:id="rId2"/>
              </a:rPr>
              <a:t>animals</a:t>
            </a:r>
            <a:r>
              <a:rPr lang="en-US" sz="2800" dirty="0"/>
              <a:t> (like snakes) can "see" infrared light.</a:t>
            </a:r>
          </a:p>
          <a:p>
            <a:pPr eaLnBrk="1" fontAlgn="auto" hangingPunct="1">
              <a:lnSpc>
                <a:spcPct val="90000"/>
              </a:lnSpc>
              <a:spcAft>
                <a:spcPts val="0"/>
              </a:spcAft>
              <a:defRPr/>
            </a:pPr>
            <a:r>
              <a:rPr lang="en-US" sz="2800" dirty="0"/>
              <a:t>This allows them to find prey in the dark because thermal energy is emitted in the infrared. </a:t>
            </a:r>
          </a:p>
          <a:p>
            <a:pPr eaLnBrk="1" fontAlgn="auto" hangingPunct="1">
              <a:lnSpc>
                <a:spcPct val="90000"/>
              </a:lnSpc>
              <a:spcAft>
                <a:spcPts val="0"/>
              </a:spcAft>
              <a:buFont typeface="Arial" charset="0"/>
              <a:buNone/>
              <a:defRPr/>
            </a:pPr>
            <a:r>
              <a:rPr lang="en-US" sz="2400" dirty="0"/>
              <a:t>  </a:t>
            </a:r>
          </a:p>
        </p:txBody>
      </p:sp>
      <p:pic>
        <p:nvPicPr>
          <p:cNvPr id="62468" name="Picture 4" descr="Infrared image of a man.">
            <a:extLst>
              <a:ext uri="{FF2B5EF4-FFF2-40B4-BE49-F238E27FC236}">
                <a16:creationId xmlns:a16="http://schemas.microsoft.com/office/drawing/2014/main" id="{43317837-D4AA-4325-9434-7B73AB6B1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28800"/>
            <a:ext cx="28575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5">
            <a:extLst>
              <a:ext uri="{FF2B5EF4-FFF2-40B4-BE49-F238E27FC236}">
                <a16:creationId xmlns:a16="http://schemas.microsoft.com/office/drawing/2014/main" id="{9D579927-761E-4788-B932-0E8BD241B7CC}"/>
              </a:ext>
            </a:extLst>
          </p:cNvPr>
          <p:cNvSpPr>
            <a:spLocks noChangeArrowheads="1"/>
          </p:cNvSpPr>
          <p:nvPr/>
        </p:nvSpPr>
        <p:spPr bwMode="auto">
          <a:xfrm>
            <a:off x="2057400" y="6400800"/>
            <a:ext cx="4813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hlinkClick r:id="rId4"/>
              </a:rPr>
              <a:t>http://son.nasa.gov/tass/images/cont_emspec2.jpg</a:t>
            </a:r>
            <a:r>
              <a:rPr lang="en-US" altLang="en-US" sz="1800">
                <a:latin typeface="Arial" panose="020B0604020202020204" pitchFamily="34" charset="0"/>
              </a:rPr>
              <a:t> </a:t>
            </a:r>
          </a:p>
        </p:txBody>
      </p:sp>
      <p:sp>
        <p:nvSpPr>
          <p:cNvPr id="6" name="TextBox 5">
            <a:extLst>
              <a:ext uri="{FF2B5EF4-FFF2-40B4-BE49-F238E27FC236}">
                <a16:creationId xmlns:a16="http://schemas.microsoft.com/office/drawing/2014/main" id="{B6378454-328D-4C7B-BFC3-78F284CD11B6}"/>
              </a:ext>
            </a:extLst>
          </p:cNvPr>
          <p:cNvSpPr txBox="1">
            <a:spLocks noChangeArrowheads="1"/>
          </p:cNvSpPr>
          <p:nvPr/>
        </p:nvSpPr>
        <p:spPr bwMode="auto">
          <a:xfrm>
            <a:off x="5334000" y="4267200"/>
            <a:ext cx="3352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1800" dirty="0">
                <a:latin typeface="Arial" panose="020B0604020202020204" pitchFamily="34" charset="0"/>
              </a:rPr>
              <a:t>Scientists have developed cameras that allow us to "see" infrared light. </a:t>
            </a:r>
          </a:p>
          <a:p>
            <a:pPr eaLnBrk="1" hangingPunct="1">
              <a:lnSpc>
                <a:spcPct val="90000"/>
              </a:lnSpc>
              <a:spcBef>
                <a:spcPct val="0"/>
              </a:spcBef>
              <a:buFontTx/>
              <a:buNone/>
            </a:pPr>
            <a:endParaRPr lang="en-US" altLang="en-US" sz="1800" dirty="0">
              <a:latin typeface="Arial" panose="020B0604020202020204" pitchFamily="34" charset="0"/>
            </a:endParaRPr>
          </a:p>
          <a:p>
            <a:pPr eaLnBrk="1" hangingPunct="1">
              <a:lnSpc>
                <a:spcPct val="90000"/>
              </a:lnSpc>
              <a:spcBef>
                <a:spcPct val="0"/>
              </a:spcBef>
              <a:buFontTx/>
              <a:buNone/>
            </a:pPr>
            <a:r>
              <a:rPr lang="en-US" altLang="en-US" sz="1800" dirty="0">
                <a:latin typeface="Arial" panose="020B0604020202020204" pitchFamily="34" charset="0"/>
              </a:rPr>
              <a:t>"False colors" have been used to indicate temperature.</a:t>
            </a:r>
          </a:p>
        </p:txBody>
      </p:sp>
    </p:spTree>
    <p:extLst>
      <p:ext uri="{BB962C8B-B14F-4D97-AF65-F5344CB8AC3E}">
        <p14:creationId xmlns:p14="http://schemas.microsoft.com/office/powerpoint/2010/main" val="3222210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4515">
                                            <p:txEl>
                                              <p:pRg st="4" end="4"/>
                                            </p:txEl>
                                          </p:spTgt>
                                        </p:tgtEl>
                                        <p:attrNameLst>
                                          <p:attrName>style.visibility</p:attrName>
                                        </p:attrNameLst>
                                      </p:cBhvr>
                                      <p:to>
                                        <p:strVal val="visible"/>
                                      </p:to>
                                    </p:set>
                                    <p:anim calcmode="lin" valueType="num">
                                      <p:cBhvr additive="base">
                                        <p:cTn id="31" dur="5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5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ABCCF5B-378E-4BAE-9029-D5348B14A88B}"/>
              </a:ext>
            </a:extLst>
          </p:cNvPr>
          <p:cNvSpPr>
            <a:spLocks noGrp="1" noChangeArrowheads="1"/>
          </p:cNvSpPr>
          <p:nvPr>
            <p:ph type="title"/>
          </p:nvPr>
        </p:nvSpPr>
        <p:spPr/>
        <p:txBody>
          <a:bodyPr/>
          <a:lstStyle/>
          <a:p>
            <a:pPr eaLnBrk="1" hangingPunct="1"/>
            <a:r>
              <a:rPr lang="en-US" altLang="en-US"/>
              <a:t>Infrared</a:t>
            </a:r>
          </a:p>
        </p:txBody>
      </p:sp>
      <p:sp>
        <p:nvSpPr>
          <p:cNvPr id="70659" name="Rectangle 3">
            <a:extLst>
              <a:ext uri="{FF2B5EF4-FFF2-40B4-BE49-F238E27FC236}">
                <a16:creationId xmlns:a16="http://schemas.microsoft.com/office/drawing/2014/main" id="{65F9758C-C09E-48AA-AF12-7F6DBCC45732}"/>
              </a:ext>
            </a:extLst>
          </p:cNvPr>
          <p:cNvSpPr>
            <a:spLocks noGrp="1" noChangeArrowheads="1"/>
          </p:cNvSpPr>
          <p:nvPr>
            <p:ph idx="1"/>
          </p:nvPr>
        </p:nvSpPr>
        <p:spPr>
          <a:xfrm>
            <a:off x="533400" y="1562100"/>
            <a:ext cx="8382000" cy="4773386"/>
          </a:xfrm>
        </p:spPr>
        <p:txBody>
          <a:bodyPr rtlCol="0">
            <a:normAutofit lnSpcReduction="10000"/>
          </a:bodyPr>
          <a:lstStyle/>
          <a:p>
            <a:pPr eaLnBrk="1" fontAlgn="auto" hangingPunct="1">
              <a:spcAft>
                <a:spcPts val="0"/>
              </a:spcAft>
              <a:defRPr/>
            </a:pPr>
            <a:r>
              <a:rPr lang="en-US" dirty="0"/>
              <a:t>These images of the Earth showing ocean temperatures were taken from a satellite.</a:t>
            </a:r>
          </a:p>
          <a:p>
            <a:pPr eaLnBrk="1" fontAlgn="auto" hangingPunct="1">
              <a:spcAft>
                <a:spcPts val="0"/>
              </a:spcAft>
              <a:defRPr/>
            </a:pPr>
            <a:endParaRPr lang="en-US" dirty="0"/>
          </a:p>
          <a:p>
            <a:pPr eaLnBrk="1" fontAlgn="auto" hangingPunct="1">
              <a:spcAft>
                <a:spcPts val="0"/>
              </a:spcAft>
              <a:defRPr/>
            </a:pPr>
            <a:endParaRPr lang="en-US" dirty="0"/>
          </a:p>
          <a:p>
            <a:pPr eaLnBrk="1" fontAlgn="auto" hangingPunct="1">
              <a:spcAft>
                <a:spcPts val="0"/>
              </a:spcAft>
              <a:defRPr/>
            </a:pPr>
            <a:endParaRPr lang="en-US" dirty="0"/>
          </a:p>
          <a:p>
            <a:pPr eaLnBrk="1" fontAlgn="auto" hangingPunct="1">
              <a:spcAft>
                <a:spcPts val="0"/>
              </a:spcAft>
              <a:defRPr/>
            </a:pPr>
            <a:endParaRPr lang="en-US" dirty="0"/>
          </a:p>
          <a:p>
            <a:pPr eaLnBrk="1" fontAlgn="auto" hangingPunct="1">
              <a:spcAft>
                <a:spcPts val="0"/>
              </a:spcAft>
              <a:defRPr/>
            </a:pPr>
            <a:endParaRPr lang="en-US" dirty="0"/>
          </a:p>
          <a:p>
            <a:pPr eaLnBrk="1" fontAlgn="auto" hangingPunct="1">
              <a:spcAft>
                <a:spcPts val="0"/>
              </a:spcAft>
              <a:defRPr/>
            </a:pPr>
            <a:r>
              <a:rPr lang="en-US" dirty="0"/>
              <a:t>Infrared imaging in weather forecasting,  night vision, environmental monitoring</a:t>
            </a:r>
          </a:p>
        </p:txBody>
      </p:sp>
      <p:pic>
        <p:nvPicPr>
          <p:cNvPr id="63492" name="Picture 4" descr="Infrared image of the Earth from a satellite.">
            <a:extLst>
              <a:ext uri="{FF2B5EF4-FFF2-40B4-BE49-F238E27FC236}">
                <a16:creationId xmlns:a16="http://schemas.microsoft.com/office/drawing/2014/main" id="{3668397A-384D-47D0-90F3-C75B72DEB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920093"/>
            <a:ext cx="4762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004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C1652DBF-E19E-4344-A150-3B9B972E3BDC}"/>
              </a:ext>
            </a:extLst>
          </p:cNvPr>
          <p:cNvSpPr>
            <a:spLocks noGrp="1"/>
          </p:cNvSpPr>
          <p:nvPr>
            <p:ph type="title"/>
          </p:nvPr>
        </p:nvSpPr>
        <p:spPr/>
        <p:txBody>
          <a:bodyPr/>
          <a:lstStyle/>
          <a:p>
            <a:pPr eaLnBrk="1" hangingPunct="1"/>
            <a:r>
              <a:rPr lang="en-US" altLang="en-US"/>
              <a:t>Visible Light</a:t>
            </a:r>
          </a:p>
        </p:txBody>
      </p:sp>
      <p:sp>
        <p:nvSpPr>
          <p:cNvPr id="64515" name="Content Placeholder 2">
            <a:extLst>
              <a:ext uri="{FF2B5EF4-FFF2-40B4-BE49-F238E27FC236}">
                <a16:creationId xmlns:a16="http://schemas.microsoft.com/office/drawing/2014/main" id="{C39986CA-FD8C-4233-9B03-2E2B8D4D50F1}"/>
              </a:ext>
            </a:extLst>
          </p:cNvPr>
          <p:cNvSpPr>
            <a:spLocks noGrp="1"/>
          </p:cNvSpPr>
          <p:nvPr>
            <p:ph idx="1"/>
          </p:nvPr>
        </p:nvSpPr>
        <p:spPr/>
        <p:txBody>
          <a:bodyPr/>
          <a:lstStyle/>
          <a:p>
            <a:pPr eaLnBrk="1" hangingPunct="1"/>
            <a:r>
              <a:rPr lang="en-US" altLang="en-US">
                <a:hlinkClick r:id="rId2" action="ppaction://hlinkfile" tooltip="Electromagnetic radiation"/>
              </a:rPr>
              <a:t>Electromagnetic radiation</a:t>
            </a:r>
            <a:r>
              <a:rPr lang="en-US" altLang="en-US"/>
              <a:t> that is </a:t>
            </a:r>
            <a:r>
              <a:rPr lang="en-US" altLang="en-US">
                <a:hlinkClick r:id="rId3" action="ppaction://hlinkfile" tooltip="Visual perception"/>
              </a:rPr>
              <a:t>visible</a:t>
            </a:r>
            <a:r>
              <a:rPr lang="en-US" altLang="en-US"/>
              <a:t> to the </a:t>
            </a:r>
            <a:r>
              <a:rPr lang="en-US" altLang="en-US">
                <a:hlinkClick r:id="rId4" action="ppaction://hlinkfile" tooltip="Human eye"/>
              </a:rPr>
              <a:t>human eye</a:t>
            </a:r>
            <a:r>
              <a:rPr lang="en-US" altLang="en-US"/>
              <a:t>, and is responsible for the sense of </a:t>
            </a:r>
            <a:r>
              <a:rPr lang="en-US" altLang="en-US">
                <a:hlinkClick r:id="rId3" action="ppaction://hlinkfile" tooltip="Visual perception"/>
              </a:rPr>
              <a:t>sight</a:t>
            </a:r>
            <a:endParaRPr lang="en-US" altLang="en-US"/>
          </a:p>
          <a:p>
            <a:pPr eaLnBrk="1" hangingPunct="1"/>
            <a:r>
              <a:rPr lang="en-US" altLang="en-US"/>
              <a:t>Light, which is emitted and absorbed in tiny "packets" called </a:t>
            </a:r>
            <a:r>
              <a:rPr lang="en-US" altLang="en-US">
                <a:hlinkClick r:id="rId5" action="ppaction://hlinkfile" tooltip="Photons"/>
              </a:rPr>
              <a:t>photons</a:t>
            </a:r>
            <a:r>
              <a:rPr lang="en-US" altLang="en-US"/>
              <a:t>, exhibits properties of both </a:t>
            </a:r>
            <a:r>
              <a:rPr lang="en-US" altLang="en-US">
                <a:hlinkClick r:id="rId6" action="ppaction://hlinkfile" tooltip="Wave"/>
              </a:rPr>
              <a:t>waves</a:t>
            </a:r>
            <a:r>
              <a:rPr lang="en-US" altLang="en-US"/>
              <a:t> and </a:t>
            </a:r>
            <a:r>
              <a:rPr lang="en-US" altLang="en-US">
                <a:hlinkClick r:id="rId7" action="ppaction://hlinkfile" tooltip="Particle physics"/>
              </a:rPr>
              <a:t>particles</a:t>
            </a:r>
            <a:r>
              <a:rPr lang="en-US" altLang="en-US"/>
              <a:t>. </a:t>
            </a:r>
          </a:p>
        </p:txBody>
      </p:sp>
      <p:sp>
        <p:nvSpPr>
          <p:cNvPr id="64516" name="TextBox 1">
            <a:extLst>
              <a:ext uri="{FF2B5EF4-FFF2-40B4-BE49-F238E27FC236}">
                <a16:creationId xmlns:a16="http://schemas.microsoft.com/office/drawing/2014/main" id="{EE5448DA-6C35-42DE-A4D1-EF00E9FB7107}"/>
              </a:ext>
            </a:extLst>
          </p:cNvPr>
          <p:cNvSpPr txBox="1">
            <a:spLocks noChangeArrowheads="1"/>
          </p:cNvSpPr>
          <p:nvPr/>
        </p:nvSpPr>
        <p:spPr bwMode="auto">
          <a:xfrm>
            <a:off x="3390900" y="63246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Source:  </a:t>
            </a:r>
            <a:r>
              <a:rPr lang="en-US" altLang="en-US" sz="1800" dirty="0" err="1">
                <a:latin typeface="Arial" panose="020B0604020202020204" pitchFamily="34" charset="0"/>
              </a:rPr>
              <a:t>Wikpedia</a:t>
            </a:r>
            <a:endParaRPr lang="en-US" altLang="en-US" sz="1800" dirty="0">
              <a:latin typeface="Arial" panose="020B0604020202020204" pitchFamily="34" charset="0"/>
            </a:endParaRPr>
          </a:p>
        </p:txBody>
      </p:sp>
    </p:spTree>
    <p:extLst>
      <p:ext uri="{BB962C8B-B14F-4D97-AF65-F5344CB8AC3E}">
        <p14:creationId xmlns:p14="http://schemas.microsoft.com/office/powerpoint/2010/main" val="444799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2EF7D83-96ED-41CB-9304-00E9B6CE46B8}"/>
              </a:ext>
            </a:extLst>
          </p:cNvPr>
          <p:cNvSpPr>
            <a:spLocks noGrp="1" noChangeArrowheads="1"/>
          </p:cNvSpPr>
          <p:nvPr>
            <p:ph type="title"/>
          </p:nvPr>
        </p:nvSpPr>
        <p:spPr/>
        <p:txBody>
          <a:bodyPr/>
          <a:lstStyle/>
          <a:p>
            <a:pPr eaLnBrk="1" hangingPunct="1"/>
            <a:r>
              <a:rPr lang="en-US" altLang="en-US"/>
              <a:t>Ultraviolet</a:t>
            </a:r>
          </a:p>
        </p:txBody>
      </p:sp>
      <p:sp>
        <p:nvSpPr>
          <p:cNvPr id="65539" name="Rectangle 3">
            <a:extLst>
              <a:ext uri="{FF2B5EF4-FFF2-40B4-BE49-F238E27FC236}">
                <a16:creationId xmlns:a16="http://schemas.microsoft.com/office/drawing/2014/main" id="{74A24F40-34C4-43DF-AAC4-2E1294F39E64}"/>
              </a:ext>
            </a:extLst>
          </p:cNvPr>
          <p:cNvSpPr>
            <a:spLocks noGrp="1" noChangeArrowheads="1"/>
          </p:cNvSpPr>
          <p:nvPr>
            <p:ph idx="1"/>
          </p:nvPr>
        </p:nvSpPr>
        <p:spPr>
          <a:xfrm>
            <a:off x="304800" y="1404354"/>
            <a:ext cx="8534400" cy="3200400"/>
          </a:xfrm>
        </p:spPr>
        <p:txBody>
          <a:bodyPr/>
          <a:lstStyle/>
          <a:p>
            <a:pPr eaLnBrk="1" hangingPunct="1"/>
            <a:r>
              <a:rPr lang="en-US" altLang="en-US" sz="2800" dirty="0"/>
              <a:t>These invisible waves are slightly shorter than visible violet light and carry more energy. We wear sunglasses and sunblock to prevent damage to our eyes and skin by ultraviolet rays.</a:t>
            </a:r>
          </a:p>
          <a:p>
            <a:pPr eaLnBrk="1" hangingPunct="1">
              <a:lnSpc>
                <a:spcPct val="80000"/>
              </a:lnSpc>
            </a:pPr>
            <a:r>
              <a:rPr lang="en-US" altLang="en-US" sz="2800" dirty="0"/>
              <a:t>Bees are able to see “ultraviolet”</a:t>
            </a:r>
          </a:p>
          <a:p>
            <a:pPr eaLnBrk="1" hangingPunct="1">
              <a:lnSpc>
                <a:spcPct val="80000"/>
              </a:lnSpc>
              <a:buFont typeface="Arial" panose="020B0604020202020204" pitchFamily="34" charset="0"/>
              <a:buNone/>
            </a:pPr>
            <a:endParaRPr lang="en-US" altLang="en-US" sz="2800" dirty="0"/>
          </a:p>
          <a:p>
            <a:pPr eaLnBrk="1" hangingPunct="1">
              <a:lnSpc>
                <a:spcPct val="80000"/>
              </a:lnSpc>
            </a:pPr>
            <a:r>
              <a:rPr lang="en-US" altLang="en-US" sz="2800" dirty="0"/>
              <a:t>Milky way – visible light vs. ultraviolet telescope</a:t>
            </a:r>
          </a:p>
        </p:txBody>
      </p:sp>
      <p:pic>
        <p:nvPicPr>
          <p:cNvPr id="65540" name="Picture 4" descr="Visible and infrared image of a flower.">
            <a:extLst>
              <a:ext uri="{FF2B5EF4-FFF2-40B4-BE49-F238E27FC236}">
                <a16:creationId xmlns:a16="http://schemas.microsoft.com/office/drawing/2014/main" id="{6D08C481-12E4-449D-B4D5-2DCC73971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2865437"/>
            <a:ext cx="30099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descr="Photo of galaxy M101 in visible light.">
            <a:extLst>
              <a:ext uri="{FF2B5EF4-FFF2-40B4-BE49-F238E27FC236}">
                <a16:creationId xmlns:a16="http://schemas.microsoft.com/office/drawing/2014/main" id="{267E6765-3379-493A-A528-619A39960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648200"/>
            <a:ext cx="47625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descr="cont_emsp6">
            <a:extLst>
              <a:ext uri="{FF2B5EF4-FFF2-40B4-BE49-F238E27FC236}">
                <a16:creationId xmlns:a16="http://schemas.microsoft.com/office/drawing/2014/main" id="{B8FF716D-6529-41C2-95EA-86C3CE5A4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648200"/>
            <a:ext cx="2857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Rectangle 7">
            <a:extLst>
              <a:ext uri="{FF2B5EF4-FFF2-40B4-BE49-F238E27FC236}">
                <a16:creationId xmlns:a16="http://schemas.microsoft.com/office/drawing/2014/main" id="{EC2ADBC0-334C-4384-896F-A1E7FB72312D}"/>
              </a:ext>
            </a:extLst>
          </p:cNvPr>
          <p:cNvSpPr>
            <a:spLocks noChangeArrowheads="1"/>
          </p:cNvSpPr>
          <p:nvPr/>
        </p:nvSpPr>
        <p:spPr bwMode="auto">
          <a:xfrm>
            <a:off x="2057400" y="6519863"/>
            <a:ext cx="589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  Infoplease.com &amp;   </a:t>
            </a:r>
            <a:r>
              <a:rPr lang="en-US" altLang="en-US" sz="1400">
                <a:latin typeface="Arial" panose="020B0604020202020204" pitchFamily="34" charset="0"/>
                <a:hlinkClick r:id="rId5"/>
              </a:rPr>
              <a:t>http://son.nasa.gov/tass/images/cont_emspec2.jpg</a:t>
            </a:r>
            <a:r>
              <a:rPr lang="en-US" altLang="en-US" sz="1600">
                <a:latin typeface="Arial" panose="020B0604020202020204" pitchFamily="34" charset="0"/>
              </a:rPr>
              <a:t> </a:t>
            </a:r>
          </a:p>
        </p:txBody>
      </p:sp>
    </p:spTree>
    <p:extLst>
      <p:ext uri="{BB962C8B-B14F-4D97-AF65-F5344CB8AC3E}">
        <p14:creationId xmlns:p14="http://schemas.microsoft.com/office/powerpoint/2010/main" val="42869835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B234231-7176-40EE-8BFB-81536E213851}"/>
              </a:ext>
            </a:extLst>
          </p:cNvPr>
          <p:cNvSpPr>
            <a:spLocks noGrp="1" noChangeArrowheads="1"/>
          </p:cNvSpPr>
          <p:nvPr>
            <p:ph type="title"/>
          </p:nvPr>
        </p:nvSpPr>
        <p:spPr>
          <a:xfrm>
            <a:off x="381000" y="381000"/>
            <a:ext cx="8229600" cy="1143000"/>
          </a:xfrm>
        </p:spPr>
        <p:txBody>
          <a:bodyPr/>
          <a:lstStyle/>
          <a:p>
            <a:pPr eaLnBrk="1" hangingPunct="1"/>
            <a:r>
              <a:rPr lang="en-US" altLang="en-US"/>
              <a:t>X-Ray</a:t>
            </a:r>
          </a:p>
        </p:txBody>
      </p:sp>
      <p:sp>
        <p:nvSpPr>
          <p:cNvPr id="66563" name="Rectangle 3">
            <a:extLst>
              <a:ext uri="{FF2B5EF4-FFF2-40B4-BE49-F238E27FC236}">
                <a16:creationId xmlns:a16="http://schemas.microsoft.com/office/drawing/2014/main" id="{6E92BD95-1BDE-4434-8975-77F283348DE8}"/>
              </a:ext>
            </a:extLst>
          </p:cNvPr>
          <p:cNvSpPr>
            <a:spLocks noGrp="1" noChangeArrowheads="1"/>
          </p:cNvSpPr>
          <p:nvPr>
            <p:ph idx="1"/>
          </p:nvPr>
        </p:nvSpPr>
        <p:spPr/>
        <p:txBody>
          <a:bodyPr/>
          <a:lstStyle/>
          <a:p>
            <a:pPr eaLnBrk="1" hangingPunct="1">
              <a:lnSpc>
                <a:spcPct val="80000"/>
              </a:lnSpc>
            </a:pPr>
            <a:r>
              <a:rPr lang="en-US" altLang="en-US" sz="2800"/>
              <a:t>Emitted by</a:t>
            </a:r>
          </a:p>
          <a:p>
            <a:pPr lvl="1" eaLnBrk="1" hangingPunct="1">
              <a:lnSpc>
                <a:spcPct val="80000"/>
              </a:lnSpc>
            </a:pPr>
            <a:r>
              <a:rPr lang="en-US" altLang="en-US" sz="2400"/>
              <a:t>Astronomical objects </a:t>
            </a:r>
          </a:p>
          <a:p>
            <a:pPr lvl="1" eaLnBrk="1" hangingPunct="1">
              <a:lnSpc>
                <a:spcPct val="80000"/>
              </a:lnSpc>
            </a:pPr>
            <a:r>
              <a:rPr lang="en-US" altLang="en-US" sz="2400"/>
              <a:t>X-ray machines</a:t>
            </a:r>
          </a:p>
          <a:p>
            <a:pPr lvl="1" eaLnBrk="1" hangingPunct="1">
              <a:lnSpc>
                <a:spcPct val="80000"/>
              </a:lnSpc>
            </a:pPr>
            <a:r>
              <a:rPr lang="en-US" altLang="en-US" sz="2400"/>
              <a:t>CAT scan machines</a:t>
            </a:r>
          </a:p>
          <a:p>
            <a:pPr lvl="1" eaLnBrk="1" hangingPunct="1">
              <a:lnSpc>
                <a:spcPct val="80000"/>
              </a:lnSpc>
            </a:pPr>
            <a:r>
              <a:rPr lang="en-US" altLang="en-US" sz="2400"/>
              <a:t>Older televisions</a:t>
            </a:r>
          </a:p>
          <a:p>
            <a:pPr lvl="1" eaLnBrk="1" hangingPunct="1">
              <a:lnSpc>
                <a:spcPct val="80000"/>
              </a:lnSpc>
            </a:pPr>
            <a:r>
              <a:rPr lang="en-US" altLang="en-US" sz="2400"/>
              <a:t>Radioactive minerals</a:t>
            </a:r>
          </a:p>
          <a:p>
            <a:pPr lvl="1" eaLnBrk="1" hangingPunct="1">
              <a:lnSpc>
                <a:spcPct val="80000"/>
              </a:lnSpc>
            </a:pPr>
            <a:r>
              <a:rPr lang="en-US" altLang="en-US" sz="2400"/>
              <a:t>Airport luggage scanners</a:t>
            </a:r>
          </a:p>
          <a:p>
            <a:pPr eaLnBrk="1" hangingPunct="1">
              <a:lnSpc>
                <a:spcPct val="80000"/>
              </a:lnSpc>
            </a:pPr>
            <a:r>
              <a:rPr lang="en-US" altLang="en-US" sz="2800"/>
              <a:t>Detected by</a:t>
            </a:r>
          </a:p>
          <a:p>
            <a:pPr lvl="1" eaLnBrk="1" hangingPunct="1">
              <a:lnSpc>
                <a:spcPct val="80000"/>
              </a:lnSpc>
            </a:pPr>
            <a:r>
              <a:rPr lang="en-US" altLang="en-US" sz="2400"/>
              <a:t>Space based X-ray detectors</a:t>
            </a:r>
          </a:p>
          <a:p>
            <a:pPr lvl="1" eaLnBrk="1" hangingPunct="1">
              <a:lnSpc>
                <a:spcPct val="80000"/>
              </a:lnSpc>
            </a:pPr>
            <a:r>
              <a:rPr lang="en-US" altLang="en-US" sz="2400"/>
              <a:t>X-ray film</a:t>
            </a:r>
          </a:p>
          <a:p>
            <a:pPr lvl="1" eaLnBrk="1" hangingPunct="1">
              <a:lnSpc>
                <a:spcPct val="80000"/>
              </a:lnSpc>
            </a:pPr>
            <a:r>
              <a:rPr lang="en-US" altLang="en-US" sz="2400"/>
              <a:t>CCD detectors</a:t>
            </a:r>
          </a:p>
          <a:p>
            <a:pPr eaLnBrk="1" hangingPunct="1">
              <a:lnSpc>
                <a:spcPct val="80000"/>
              </a:lnSpc>
            </a:pPr>
            <a:endParaRPr lang="en-US" altLang="en-US" sz="2800"/>
          </a:p>
        </p:txBody>
      </p:sp>
    </p:spTree>
    <p:extLst>
      <p:ext uri="{BB962C8B-B14F-4D97-AF65-F5344CB8AC3E}">
        <p14:creationId xmlns:p14="http://schemas.microsoft.com/office/powerpoint/2010/main" val="19914205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3578712-8814-40A6-8BBE-75861D3F2A29}"/>
              </a:ext>
            </a:extLst>
          </p:cNvPr>
          <p:cNvSpPr>
            <a:spLocks noGrp="1" noChangeArrowheads="1"/>
          </p:cNvSpPr>
          <p:nvPr>
            <p:ph type="title"/>
          </p:nvPr>
        </p:nvSpPr>
        <p:spPr>
          <a:xfrm>
            <a:off x="457200" y="22711"/>
            <a:ext cx="8229600" cy="1143000"/>
          </a:xfrm>
        </p:spPr>
        <p:txBody>
          <a:bodyPr/>
          <a:lstStyle/>
          <a:p>
            <a:pPr eaLnBrk="1" hangingPunct="1"/>
            <a:r>
              <a:rPr lang="en-US" altLang="en-US" dirty="0"/>
              <a:t>Gamma Rays</a:t>
            </a:r>
          </a:p>
        </p:txBody>
      </p:sp>
      <p:sp>
        <p:nvSpPr>
          <p:cNvPr id="67587" name="Rectangle 3">
            <a:extLst>
              <a:ext uri="{FF2B5EF4-FFF2-40B4-BE49-F238E27FC236}">
                <a16:creationId xmlns:a16="http://schemas.microsoft.com/office/drawing/2014/main" id="{0AE04C42-4407-40C1-B1C7-6247E555907A}"/>
              </a:ext>
            </a:extLst>
          </p:cNvPr>
          <p:cNvSpPr>
            <a:spLocks noGrp="1" noChangeArrowheads="1"/>
          </p:cNvSpPr>
          <p:nvPr>
            <p:ph idx="1"/>
          </p:nvPr>
        </p:nvSpPr>
        <p:spPr>
          <a:xfrm>
            <a:off x="457200" y="1305670"/>
            <a:ext cx="8229600" cy="5334000"/>
          </a:xfrm>
        </p:spPr>
        <p:txBody>
          <a:bodyPr/>
          <a:lstStyle/>
          <a:p>
            <a:pPr eaLnBrk="1" hangingPunct="1">
              <a:lnSpc>
                <a:spcPct val="90000"/>
              </a:lnSpc>
            </a:pPr>
            <a:r>
              <a:rPr lang="en-US" altLang="en-US" sz="2800" dirty="0"/>
              <a:t>They have a short wavelength and a high frequency and carry large amounts of energy. They are very harmful and can cause cancer in humans and animals.</a:t>
            </a:r>
          </a:p>
          <a:p>
            <a:pPr eaLnBrk="1" hangingPunct="1">
              <a:lnSpc>
                <a:spcPct val="90000"/>
              </a:lnSpc>
            </a:pPr>
            <a:r>
              <a:rPr lang="en-US" altLang="en-US" sz="2800" dirty="0"/>
              <a:t>Emitted by</a:t>
            </a:r>
          </a:p>
          <a:p>
            <a:pPr lvl="1" eaLnBrk="1" hangingPunct="1">
              <a:lnSpc>
                <a:spcPct val="90000"/>
              </a:lnSpc>
            </a:pPr>
            <a:r>
              <a:rPr lang="en-US" altLang="en-US" sz="2400" dirty="0"/>
              <a:t>Radioactive materials</a:t>
            </a:r>
          </a:p>
          <a:p>
            <a:pPr lvl="1" eaLnBrk="1" hangingPunct="1">
              <a:lnSpc>
                <a:spcPct val="90000"/>
              </a:lnSpc>
            </a:pPr>
            <a:r>
              <a:rPr lang="en-US" altLang="en-US" sz="2400" dirty="0"/>
              <a:t>Exploding nuclear weapons</a:t>
            </a:r>
          </a:p>
          <a:p>
            <a:pPr lvl="1" eaLnBrk="1" hangingPunct="1">
              <a:lnSpc>
                <a:spcPct val="90000"/>
              </a:lnSpc>
            </a:pPr>
            <a:r>
              <a:rPr lang="en-US" altLang="en-US" sz="2400" dirty="0"/>
              <a:t>Solar flares</a:t>
            </a:r>
          </a:p>
          <a:p>
            <a:pPr eaLnBrk="1" hangingPunct="1">
              <a:lnSpc>
                <a:spcPct val="90000"/>
              </a:lnSpc>
            </a:pPr>
            <a:r>
              <a:rPr lang="en-US" altLang="en-US" sz="2800" dirty="0"/>
              <a:t>Sources</a:t>
            </a:r>
          </a:p>
          <a:p>
            <a:pPr lvl="1" eaLnBrk="1" hangingPunct="1">
              <a:lnSpc>
                <a:spcPct val="90000"/>
              </a:lnSpc>
            </a:pPr>
            <a:r>
              <a:rPr lang="en-US" altLang="en-US" sz="2400" dirty="0"/>
              <a:t>Pulsars, Black Holes, Supernovae</a:t>
            </a:r>
          </a:p>
          <a:p>
            <a:pPr eaLnBrk="1" hangingPunct="1">
              <a:lnSpc>
                <a:spcPct val="90000"/>
              </a:lnSpc>
            </a:pPr>
            <a:r>
              <a:rPr lang="en-US" altLang="en-US" sz="2800" dirty="0"/>
              <a:t>Detected by</a:t>
            </a:r>
          </a:p>
          <a:p>
            <a:pPr lvl="1" eaLnBrk="1" hangingPunct="1">
              <a:lnSpc>
                <a:spcPct val="90000"/>
              </a:lnSpc>
            </a:pPr>
            <a:r>
              <a:rPr lang="en-US" altLang="en-US" sz="2400" dirty="0"/>
              <a:t>Gamma detectors and astronomical satellites</a:t>
            </a:r>
          </a:p>
        </p:txBody>
      </p:sp>
    </p:spTree>
    <p:extLst>
      <p:ext uri="{BB962C8B-B14F-4D97-AF65-F5344CB8AC3E}">
        <p14:creationId xmlns:p14="http://schemas.microsoft.com/office/powerpoint/2010/main" val="24767843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416A304-D9A5-4552-8344-83212574DD44}"/>
              </a:ext>
            </a:extLst>
          </p:cNvPr>
          <p:cNvSpPr>
            <a:spLocks noGrp="1" noChangeArrowheads="1"/>
          </p:cNvSpPr>
          <p:nvPr>
            <p:ph type="title"/>
          </p:nvPr>
        </p:nvSpPr>
        <p:spPr/>
        <p:txBody>
          <a:bodyPr/>
          <a:lstStyle/>
          <a:p>
            <a:pPr eaLnBrk="1" hangingPunct="1"/>
            <a:r>
              <a:rPr lang="en-US" altLang="en-US"/>
              <a:t>Wavelengths</a:t>
            </a:r>
          </a:p>
        </p:txBody>
      </p:sp>
      <p:pic>
        <p:nvPicPr>
          <p:cNvPr id="68611" name="Picture 3" descr="spectrum">
            <a:extLst>
              <a:ext uri="{FF2B5EF4-FFF2-40B4-BE49-F238E27FC236}">
                <a16:creationId xmlns:a16="http://schemas.microsoft.com/office/drawing/2014/main" id="{CD394BE3-DEFF-4DE3-A5A4-3B60872CC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639127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4">
            <a:extLst>
              <a:ext uri="{FF2B5EF4-FFF2-40B4-BE49-F238E27FC236}">
                <a16:creationId xmlns:a16="http://schemas.microsoft.com/office/drawing/2014/main" id="{2220F9DD-D287-4481-8C72-0919A5B2C5FB}"/>
              </a:ext>
            </a:extLst>
          </p:cNvPr>
          <p:cNvSpPr>
            <a:spLocks noChangeArrowheads="1"/>
          </p:cNvSpPr>
          <p:nvPr/>
        </p:nvSpPr>
        <p:spPr bwMode="auto">
          <a:xfrm>
            <a:off x="2438400" y="5715000"/>
            <a:ext cx="398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hlinkClick r:id="rId3"/>
              </a:rPr>
              <a:t>http://www.yorku.ca/eye/spectrum.gif</a:t>
            </a:r>
            <a:r>
              <a:rPr lang="en-US" altLang="en-US" sz="1800">
                <a:latin typeface="Arial" panose="020B0604020202020204" pitchFamily="34" charset="0"/>
              </a:rPr>
              <a:t> </a:t>
            </a:r>
          </a:p>
        </p:txBody>
      </p:sp>
      <p:sp>
        <p:nvSpPr>
          <p:cNvPr id="68613" name="Text Box 5">
            <a:extLst>
              <a:ext uri="{FF2B5EF4-FFF2-40B4-BE49-F238E27FC236}">
                <a16:creationId xmlns:a16="http://schemas.microsoft.com/office/drawing/2014/main" id="{47DBA029-446A-4B34-874C-2E463CA7F40E}"/>
              </a:ext>
            </a:extLst>
          </p:cNvPr>
          <p:cNvSpPr txBox="1">
            <a:spLocks noChangeArrowheads="1"/>
          </p:cNvSpPr>
          <p:nvPr/>
        </p:nvSpPr>
        <p:spPr bwMode="auto">
          <a:xfrm>
            <a:off x="1981200" y="4800600"/>
            <a:ext cx="3276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6772862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5A2559A-E91A-4152-A222-75A776B39301}"/>
              </a:ext>
            </a:extLst>
          </p:cNvPr>
          <p:cNvSpPr>
            <a:spLocks noGrp="1" noChangeArrowheads="1"/>
          </p:cNvSpPr>
          <p:nvPr>
            <p:ph type="title"/>
          </p:nvPr>
        </p:nvSpPr>
        <p:spPr>
          <a:xfrm>
            <a:off x="228599" y="-24209"/>
            <a:ext cx="8229600" cy="1143000"/>
          </a:xfrm>
        </p:spPr>
        <p:txBody>
          <a:bodyPr/>
          <a:lstStyle/>
          <a:p>
            <a:pPr eaLnBrk="1" hangingPunct="1"/>
            <a:r>
              <a:rPr lang="en-US" altLang="en-US" dirty="0"/>
              <a:t>~Size of the Wavelengths</a:t>
            </a:r>
          </a:p>
        </p:txBody>
      </p:sp>
      <p:sp>
        <p:nvSpPr>
          <p:cNvPr id="69636" name="Rectangle 4">
            <a:extLst>
              <a:ext uri="{FF2B5EF4-FFF2-40B4-BE49-F238E27FC236}">
                <a16:creationId xmlns:a16="http://schemas.microsoft.com/office/drawing/2014/main" id="{8B8A66F2-2C5A-4DF9-B178-4B6C4E2FF99C}"/>
              </a:ext>
            </a:extLst>
          </p:cNvPr>
          <p:cNvSpPr>
            <a:spLocks noChangeArrowheads="1"/>
          </p:cNvSpPr>
          <p:nvPr/>
        </p:nvSpPr>
        <p:spPr bwMode="auto">
          <a:xfrm>
            <a:off x="1779587" y="6481763"/>
            <a:ext cx="52800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Arial" panose="020B0604020202020204" pitchFamily="34" charset="0"/>
                <a:hlinkClick r:id="rId2"/>
              </a:rPr>
              <a:t>http://ds9.ssl.berkeley.edu/LWS_GEMS/2/images_2/ems350.jpg</a:t>
            </a:r>
            <a:r>
              <a:rPr lang="en-US" altLang="en-US" sz="1400" dirty="0">
                <a:latin typeface="Arial" panose="020B0604020202020204" pitchFamily="34" charset="0"/>
              </a:rPr>
              <a:t> </a:t>
            </a:r>
          </a:p>
        </p:txBody>
      </p:sp>
      <p:grpSp>
        <p:nvGrpSpPr>
          <p:cNvPr id="69637" name="Group 5">
            <a:extLst>
              <a:ext uri="{FF2B5EF4-FFF2-40B4-BE49-F238E27FC236}">
                <a16:creationId xmlns:a16="http://schemas.microsoft.com/office/drawing/2014/main" id="{01A4955D-A25D-4CCC-BEB5-4DBB1D71CC19}"/>
              </a:ext>
            </a:extLst>
          </p:cNvPr>
          <p:cNvGrpSpPr>
            <a:grpSpLocks/>
          </p:cNvGrpSpPr>
          <p:nvPr/>
        </p:nvGrpSpPr>
        <p:grpSpPr bwMode="auto">
          <a:xfrm>
            <a:off x="750887" y="886619"/>
            <a:ext cx="7185025" cy="5481638"/>
            <a:chOff x="672" y="144"/>
            <a:chExt cx="4526" cy="3453"/>
          </a:xfrm>
        </p:grpSpPr>
        <p:pic>
          <p:nvPicPr>
            <p:cNvPr id="69639" name="Picture 6" descr="ems350">
              <a:extLst>
                <a:ext uri="{FF2B5EF4-FFF2-40B4-BE49-F238E27FC236}">
                  <a16:creationId xmlns:a16="http://schemas.microsoft.com/office/drawing/2014/main" id="{96975D88-CA4B-40A1-AA92-769BFBD8A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144"/>
              <a:ext cx="4526" cy="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Text Box 7">
              <a:extLst>
                <a:ext uri="{FF2B5EF4-FFF2-40B4-BE49-F238E27FC236}">
                  <a16:creationId xmlns:a16="http://schemas.microsoft.com/office/drawing/2014/main" id="{196A15E6-BBFB-41B6-B6E3-A27B6D53B1A3}"/>
                </a:ext>
              </a:extLst>
            </p:cNvPr>
            <p:cNvSpPr txBox="1">
              <a:spLocks noChangeArrowheads="1"/>
            </p:cNvSpPr>
            <p:nvPr/>
          </p:nvSpPr>
          <p:spPr bwMode="auto">
            <a:xfrm>
              <a:off x="672" y="1920"/>
              <a:ext cx="672"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Mt. Everest</a:t>
              </a:r>
            </a:p>
          </p:txBody>
        </p:sp>
        <p:sp>
          <p:nvSpPr>
            <p:cNvPr id="69641" name="Text Box 8">
              <a:extLst>
                <a:ext uri="{FF2B5EF4-FFF2-40B4-BE49-F238E27FC236}">
                  <a16:creationId xmlns:a16="http://schemas.microsoft.com/office/drawing/2014/main" id="{8A58B060-3246-477B-8E1A-5DC8EF92486B}"/>
                </a:ext>
              </a:extLst>
            </p:cNvPr>
            <p:cNvSpPr txBox="1">
              <a:spLocks noChangeArrowheads="1"/>
            </p:cNvSpPr>
            <p:nvPr/>
          </p:nvSpPr>
          <p:spPr bwMode="auto">
            <a:xfrm>
              <a:off x="1248" y="2016"/>
              <a:ext cx="672"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Skyscrapers</a:t>
              </a:r>
            </a:p>
          </p:txBody>
        </p:sp>
        <p:sp>
          <p:nvSpPr>
            <p:cNvPr id="69642" name="Text Box 9">
              <a:extLst>
                <a:ext uri="{FF2B5EF4-FFF2-40B4-BE49-F238E27FC236}">
                  <a16:creationId xmlns:a16="http://schemas.microsoft.com/office/drawing/2014/main" id="{4FAF7C32-3586-4F97-B008-48B8894300C5}"/>
                </a:ext>
              </a:extLst>
            </p:cNvPr>
            <p:cNvSpPr txBox="1">
              <a:spLocks noChangeArrowheads="1"/>
            </p:cNvSpPr>
            <p:nvPr/>
          </p:nvSpPr>
          <p:spPr bwMode="auto">
            <a:xfrm>
              <a:off x="1728" y="2160"/>
              <a:ext cx="480"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Humans</a:t>
              </a:r>
            </a:p>
          </p:txBody>
        </p:sp>
        <p:sp>
          <p:nvSpPr>
            <p:cNvPr id="69643" name="Text Box 10">
              <a:extLst>
                <a:ext uri="{FF2B5EF4-FFF2-40B4-BE49-F238E27FC236}">
                  <a16:creationId xmlns:a16="http://schemas.microsoft.com/office/drawing/2014/main" id="{2EAD425E-AFC9-481C-8FCA-CFBA9B2B6797}"/>
                </a:ext>
              </a:extLst>
            </p:cNvPr>
            <p:cNvSpPr txBox="1">
              <a:spLocks noChangeArrowheads="1"/>
            </p:cNvSpPr>
            <p:nvPr/>
          </p:nvSpPr>
          <p:spPr bwMode="auto">
            <a:xfrm>
              <a:off x="3312" y="2976"/>
              <a:ext cx="384"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Atom</a:t>
              </a:r>
            </a:p>
          </p:txBody>
        </p:sp>
        <p:sp>
          <p:nvSpPr>
            <p:cNvPr id="69644" name="Text Box 11">
              <a:extLst>
                <a:ext uri="{FF2B5EF4-FFF2-40B4-BE49-F238E27FC236}">
                  <a16:creationId xmlns:a16="http://schemas.microsoft.com/office/drawing/2014/main" id="{FDE90FF7-55AF-4C33-95FD-BAEECD965BF9}"/>
                </a:ext>
              </a:extLst>
            </p:cNvPr>
            <p:cNvSpPr txBox="1">
              <a:spLocks noChangeArrowheads="1"/>
            </p:cNvSpPr>
            <p:nvPr/>
          </p:nvSpPr>
          <p:spPr bwMode="auto">
            <a:xfrm>
              <a:off x="3888" y="3264"/>
              <a:ext cx="576"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Atomic Nucleus</a:t>
              </a:r>
            </a:p>
          </p:txBody>
        </p:sp>
        <p:sp>
          <p:nvSpPr>
            <p:cNvPr id="69645" name="Text Box 12">
              <a:extLst>
                <a:ext uri="{FF2B5EF4-FFF2-40B4-BE49-F238E27FC236}">
                  <a16:creationId xmlns:a16="http://schemas.microsoft.com/office/drawing/2014/main" id="{A03C1CB6-AF10-4C47-A44A-720E3135F8A7}"/>
                </a:ext>
              </a:extLst>
            </p:cNvPr>
            <p:cNvSpPr txBox="1">
              <a:spLocks noChangeArrowheads="1"/>
            </p:cNvSpPr>
            <p:nvPr/>
          </p:nvSpPr>
          <p:spPr bwMode="auto">
            <a:xfrm>
              <a:off x="2928" y="2784"/>
              <a:ext cx="432"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Virus</a:t>
              </a:r>
            </a:p>
          </p:txBody>
        </p:sp>
        <p:sp>
          <p:nvSpPr>
            <p:cNvPr id="69646" name="Text Box 13">
              <a:extLst>
                <a:ext uri="{FF2B5EF4-FFF2-40B4-BE49-F238E27FC236}">
                  <a16:creationId xmlns:a16="http://schemas.microsoft.com/office/drawing/2014/main" id="{DD9BAD30-4201-4747-B2DA-87067EAE1FD0}"/>
                </a:ext>
              </a:extLst>
            </p:cNvPr>
            <p:cNvSpPr txBox="1">
              <a:spLocks noChangeArrowheads="1"/>
            </p:cNvSpPr>
            <p:nvPr/>
          </p:nvSpPr>
          <p:spPr bwMode="auto">
            <a:xfrm>
              <a:off x="2448" y="2544"/>
              <a:ext cx="576"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Bacterium</a:t>
              </a:r>
            </a:p>
          </p:txBody>
        </p:sp>
        <p:sp>
          <p:nvSpPr>
            <p:cNvPr id="69647" name="Text Box 14">
              <a:extLst>
                <a:ext uri="{FF2B5EF4-FFF2-40B4-BE49-F238E27FC236}">
                  <a16:creationId xmlns:a16="http://schemas.microsoft.com/office/drawing/2014/main" id="{BD938756-0B61-4592-82A2-0CFACC76F58C}"/>
                </a:ext>
              </a:extLst>
            </p:cNvPr>
            <p:cNvSpPr txBox="1">
              <a:spLocks noChangeArrowheads="1"/>
            </p:cNvSpPr>
            <p:nvPr/>
          </p:nvSpPr>
          <p:spPr bwMode="auto">
            <a:xfrm>
              <a:off x="1872" y="2352"/>
              <a:ext cx="576"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Fingernail</a:t>
              </a:r>
            </a:p>
          </p:txBody>
        </p:sp>
        <p:sp>
          <p:nvSpPr>
            <p:cNvPr id="69648" name="Text Box 15">
              <a:extLst>
                <a:ext uri="{FF2B5EF4-FFF2-40B4-BE49-F238E27FC236}">
                  <a16:creationId xmlns:a16="http://schemas.microsoft.com/office/drawing/2014/main" id="{8FD3E233-8A74-479D-9110-04DC7D609564}"/>
                </a:ext>
              </a:extLst>
            </p:cNvPr>
            <p:cNvSpPr txBox="1">
              <a:spLocks noChangeArrowheads="1"/>
            </p:cNvSpPr>
            <p:nvPr/>
          </p:nvSpPr>
          <p:spPr bwMode="auto">
            <a:xfrm>
              <a:off x="2400" y="2400"/>
              <a:ext cx="480"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200">
                  <a:latin typeface="Arial" panose="020B0604020202020204" pitchFamily="34" charset="0"/>
                </a:rPr>
                <a:t>Pinhead</a:t>
              </a:r>
            </a:p>
          </p:txBody>
        </p:sp>
      </p:grpSp>
      <p:sp>
        <p:nvSpPr>
          <p:cNvPr id="69638" name="Text Box 7">
            <a:extLst>
              <a:ext uri="{FF2B5EF4-FFF2-40B4-BE49-F238E27FC236}">
                <a16:creationId xmlns:a16="http://schemas.microsoft.com/office/drawing/2014/main" id="{C004F837-E0D9-4006-B494-5B26A69D21D6}"/>
              </a:ext>
            </a:extLst>
          </p:cNvPr>
          <p:cNvSpPr txBox="1">
            <a:spLocks noChangeArrowheads="1"/>
          </p:cNvSpPr>
          <p:nvPr/>
        </p:nvSpPr>
        <p:spPr bwMode="auto">
          <a:xfrm>
            <a:off x="6172200" y="990600"/>
            <a:ext cx="685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latin typeface="Arial" panose="020B0604020202020204" pitchFamily="34" charset="0"/>
              </a:rPr>
              <a:t>SUN</a:t>
            </a:r>
          </a:p>
        </p:txBody>
      </p:sp>
    </p:spTree>
    <p:extLst>
      <p:ext uri="{BB962C8B-B14F-4D97-AF65-F5344CB8AC3E}">
        <p14:creationId xmlns:p14="http://schemas.microsoft.com/office/powerpoint/2010/main" val="1229370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DA0E4FE-BC0C-444E-AB1A-6568DF21F428}"/>
              </a:ext>
            </a:extLst>
          </p:cNvPr>
          <p:cNvSpPr>
            <a:spLocks noGrp="1" noChangeArrowheads="1"/>
          </p:cNvSpPr>
          <p:nvPr>
            <p:ph type="title"/>
          </p:nvPr>
        </p:nvSpPr>
        <p:spPr>
          <a:xfrm>
            <a:off x="381000" y="80250"/>
            <a:ext cx="8229600" cy="1143000"/>
          </a:xfrm>
        </p:spPr>
        <p:txBody>
          <a:bodyPr/>
          <a:lstStyle/>
          <a:p>
            <a:pPr eaLnBrk="1" hangingPunct="1"/>
            <a:r>
              <a:rPr lang="en-US" altLang="en-US" sz="4000" b="1" dirty="0"/>
              <a:t>Classifying Waves </a:t>
            </a:r>
          </a:p>
        </p:txBody>
      </p:sp>
      <p:sp>
        <p:nvSpPr>
          <p:cNvPr id="62467" name="Rectangle 3">
            <a:extLst>
              <a:ext uri="{FF2B5EF4-FFF2-40B4-BE49-F238E27FC236}">
                <a16:creationId xmlns:a16="http://schemas.microsoft.com/office/drawing/2014/main" id="{0083A03F-641B-4C8C-9743-0E75D33A87C5}"/>
              </a:ext>
            </a:extLst>
          </p:cNvPr>
          <p:cNvSpPr>
            <a:spLocks noGrp="1" noChangeArrowheads="1"/>
          </p:cNvSpPr>
          <p:nvPr>
            <p:ph sz="half" idx="1"/>
          </p:nvPr>
        </p:nvSpPr>
        <p:spPr>
          <a:xfrm>
            <a:off x="381000" y="3429000"/>
            <a:ext cx="4038600" cy="3429000"/>
          </a:xfrm>
        </p:spPr>
        <p:txBody>
          <a:bodyPr/>
          <a:lstStyle/>
          <a:p>
            <a:pPr eaLnBrk="1" hangingPunct="1">
              <a:lnSpc>
                <a:spcPct val="90000"/>
              </a:lnSpc>
            </a:pPr>
            <a:r>
              <a:rPr lang="en-US" altLang="en-US" u="sng" dirty="0"/>
              <a:t>Require</a:t>
            </a:r>
            <a:r>
              <a:rPr lang="en-US" altLang="en-US" dirty="0"/>
              <a:t> a </a:t>
            </a:r>
            <a:r>
              <a:rPr lang="en-US" altLang="en-US" dirty="0">
                <a:solidFill>
                  <a:schemeClr val="accent5">
                    <a:lumMod val="75000"/>
                  </a:schemeClr>
                </a:solidFill>
              </a:rPr>
              <a:t>MEDIUM</a:t>
            </a:r>
            <a:r>
              <a:rPr lang="en-US" altLang="en-US" dirty="0"/>
              <a:t> through which to travel – solid, liquid, gas</a:t>
            </a:r>
          </a:p>
          <a:p>
            <a:pPr eaLnBrk="1" hangingPunct="1">
              <a:lnSpc>
                <a:spcPct val="90000"/>
              </a:lnSpc>
            </a:pPr>
            <a:r>
              <a:rPr lang="en-US" altLang="en-US" i="1" dirty="0"/>
              <a:t>Sound waves, water waves, earthquake waves, ocean waves</a:t>
            </a:r>
          </a:p>
          <a:p>
            <a:pPr eaLnBrk="1" hangingPunct="1">
              <a:lnSpc>
                <a:spcPct val="90000"/>
              </a:lnSpc>
            </a:pPr>
            <a:r>
              <a:rPr lang="en-US" altLang="en-US" dirty="0"/>
              <a:t>May be </a:t>
            </a:r>
            <a:r>
              <a:rPr lang="en-US" altLang="en-US" dirty="0">
                <a:solidFill>
                  <a:srgbClr val="C00000"/>
                </a:solidFill>
              </a:rPr>
              <a:t>transverse</a:t>
            </a:r>
            <a:r>
              <a:rPr lang="en-US" altLang="en-US" dirty="0"/>
              <a:t> or </a:t>
            </a:r>
            <a:r>
              <a:rPr lang="en-US" altLang="en-US" dirty="0">
                <a:solidFill>
                  <a:srgbClr val="C00000"/>
                </a:solidFill>
              </a:rPr>
              <a:t>longitudinal</a:t>
            </a:r>
            <a:r>
              <a:rPr lang="en-US" altLang="en-US" dirty="0"/>
              <a:t> waves</a:t>
            </a:r>
          </a:p>
          <a:p>
            <a:pPr eaLnBrk="1" hangingPunct="1">
              <a:lnSpc>
                <a:spcPct val="90000"/>
              </a:lnSpc>
            </a:pPr>
            <a:endParaRPr lang="en-US" altLang="en-US" dirty="0"/>
          </a:p>
        </p:txBody>
      </p:sp>
      <p:sp>
        <p:nvSpPr>
          <p:cNvPr id="62468" name="Rectangle 4">
            <a:extLst>
              <a:ext uri="{FF2B5EF4-FFF2-40B4-BE49-F238E27FC236}">
                <a16:creationId xmlns:a16="http://schemas.microsoft.com/office/drawing/2014/main" id="{E9B00FE8-ED51-426A-BA8F-008868AA0478}"/>
              </a:ext>
            </a:extLst>
          </p:cNvPr>
          <p:cNvSpPr>
            <a:spLocks noGrp="1" noChangeArrowheads="1"/>
          </p:cNvSpPr>
          <p:nvPr>
            <p:ph sz="half" idx="2"/>
          </p:nvPr>
        </p:nvSpPr>
        <p:spPr>
          <a:xfrm>
            <a:off x="4572000" y="3429000"/>
            <a:ext cx="4038600" cy="3429000"/>
          </a:xfrm>
        </p:spPr>
        <p:txBody>
          <a:bodyPr>
            <a:normAutofit lnSpcReduction="10000"/>
          </a:bodyPr>
          <a:lstStyle/>
          <a:p>
            <a:pPr eaLnBrk="1" hangingPunct="1">
              <a:lnSpc>
                <a:spcPct val="90000"/>
              </a:lnSpc>
            </a:pPr>
            <a:r>
              <a:rPr lang="en-US" altLang="en-US" u="sng" dirty="0"/>
              <a:t>DO NOT require </a:t>
            </a:r>
            <a:r>
              <a:rPr lang="en-US" altLang="en-US" dirty="0"/>
              <a:t>a </a:t>
            </a:r>
            <a:r>
              <a:rPr lang="en-US" altLang="en-US" dirty="0">
                <a:solidFill>
                  <a:schemeClr val="accent5">
                    <a:lumMod val="75000"/>
                  </a:schemeClr>
                </a:solidFill>
              </a:rPr>
              <a:t>MEDIUM</a:t>
            </a:r>
            <a:r>
              <a:rPr lang="en-US" altLang="en-US" dirty="0"/>
              <a:t> through which to travel – can travel in a vacuum or through a medium</a:t>
            </a:r>
          </a:p>
          <a:p>
            <a:pPr eaLnBrk="1" hangingPunct="1">
              <a:lnSpc>
                <a:spcPct val="90000"/>
              </a:lnSpc>
            </a:pPr>
            <a:r>
              <a:rPr lang="en-US" altLang="en-US" i="1" dirty="0" err="1"/>
              <a:t>Radiowaves</a:t>
            </a:r>
            <a:r>
              <a:rPr lang="en-US" altLang="en-US" i="1" dirty="0"/>
              <a:t>, X-ray, Infrared (heat), Gamma, Light (sun) </a:t>
            </a:r>
          </a:p>
          <a:p>
            <a:pPr eaLnBrk="1" hangingPunct="1">
              <a:lnSpc>
                <a:spcPct val="90000"/>
              </a:lnSpc>
            </a:pPr>
            <a:r>
              <a:rPr lang="en-US" altLang="en-US" dirty="0"/>
              <a:t>Are all </a:t>
            </a:r>
            <a:r>
              <a:rPr lang="en-US" altLang="en-US" dirty="0">
                <a:solidFill>
                  <a:srgbClr val="C00000"/>
                </a:solidFill>
              </a:rPr>
              <a:t>transverse</a:t>
            </a:r>
            <a:r>
              <a:rPr lang="en-US" altLang="en-US" dirty="0"/>
              <a:t> waves</a:t>
            </a:r>
          </a:p>
        </p:txBody>
      </p:sp>
      <p:sp>
        <p:nvSpPr>
          <p:cNvPr id="55301" name="Rectangle 5">
            <a:extLst>
              <a:ext uri="{FF2B5EF4-FFF2-40B4-BE49-F238E27FC236}">
                <a16:creationId xmlns:a16="http://schemas.microsoft.com/office/drawing/2014/main" id="{4AD4FB44-60AC-4F58-9C81-896A0222F6D5}"/>
              </a:ext>
            </a:extLst>
          </p:cNvPr>
          <p:cNvSpPr>
            <a:spLocks noChangeArrowheads="1"/>
          </p:cNvSpPr>
          <p:nvPr/>
        </p:nvSpPr>
        <p:spPr bwMode="auto">
          <a:xfrm>
            <a:off x="3962400" y="1752600"/>
            <a:ext cx="518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a:solidFill>
                  <a:schemeClr val="tx2"/>
                </a:solidFill>
                <a:latin typeface="Arial" panose="020B0604020202020204" pitchFamily="34" charset="0"/>
              </a:rPr>
              <a:t>Electromagnetic</a:t>
            </a:r>
          </a:p>
          <a:p>
            <a:pPr algn="ctr">
              <a:spcBef>
                <a:spcPct val="0"/>
              </a:spcBef>
              <a:buFontTx/>
              <a:buNone/>
            </a:pPr>
            <a:r>
              <a:rPr lang="en-US" altLang="en-US" b="1">
                <a:solidFill>
                  <a:schemeClr val="tx2"/>
                </a:solidFill>
                <a:latin typeface="Arial" panose="020B0604020202020204" pitchFamily="34" charset="0"/>
              </a:rPr>
              <a:t> Waves</a:t>
            </a:r>
            <a:r>
              <a:rPr lang="en-US" altLang="en-US">
                <a:solidFill>
                  <a:schemeClr val="tx2"/>
                </a:solidFill>
                <a:latin typeface="Arial" panose="020B0604020202020204" pitchFamily="34" charset="0"/>
              </a:rPr>
              <a:t> </a:t>
            </a:r>
          </a:p>
        </p:txBody>
      </p:sp>
      <p:sp>
        <p:nvSpPr>
          <p:cNvPr id="55302" name="Rectangle 6">
            <a:extLst>
              <a:ext uri="{FF2B5EF4-FFF2-40B4-BE49-F238E27FC236}">
                <a16:creationId xmlns:a16="http://schemas.microsoft.com/office/drawing/2014/main" id="{71E5803D-C574-42B6-89C2-9A07ADDDE827}"/>
              </a:ext>
            </a:extLst>
          </p:cNvPr>
          <p:cNvSpPr>
            <a:spLocks noChangeArrowheads="1"/>
          </p:cNvSpPr>
          <p:nvPr/>
        </p:nvSpPr>
        <p:spPr bwMode="auto">
          <a:xfrm>
            <a:off x="457200" y="1676400"/>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dirty="0">
                <a:solidFill>
                  <a:schemeClr val="tx2"/>
                </a:solidFill>
                <a:latin typeface="Arial" panose="020B0604020202020204" pitchFamily="34" charset="0"/>
              </a:rPr>
              <a:t>Mechanical Waves</a:t>
            </a:r>
            <a:r>
              <a:rPr lang="en-US" altLang="en-US" dirty="0">
                <a:solidFill>
                  <a:schemeClr val="tx2"/>
                </a:solidFill>
                <a:latin typeface="Arial" panose="020B0604020202020204" pitchFamily="34" charset="0"/>
              </a:rPr>
              <a:t> </a:t>
            </a:r>
          </a:p>
        </p:txBody>
      </p:sp>
      <p:sp>
        <p:nvSpPr>
          <p:cNvPr id="55303" name="Line 7">
            <a:extLst>
              <a:ext uri="{FF2B5EF4-FFF2-40B4-BE49-F238E27FC236}">
                <a16:creationId xmlns:a16="http://schemas.microsoft.com/office/drawing/2014/main" id="{4E23F7F4-BA67-4ED9-8BAA-0141EB7A39EF}"/>
              </a:ext>
            </a:extLst>
          </p:cNvPr>
          <p:cNvSpPr>
            <a:spLocks noChangeShapeType="1"/>
          </p:cNvSpPr>
          <p:nvPr/>
        </p:nvSpPr>
        <p:spPr bwMode="auto">
          <a:xfrm>
            <a:off x="2286000" y="2819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04" name="Line 8">
            <a:extLst>
              <a:ext uri="{FF2B5EF4-FFF2-40B4-BE49-F238E27FC236}">
                <a16:creationId xmlns:a16="http://schemas.microsoft.com/office/drawing/2014/main" id="{27ED0E58-533B-476C-8333-040F85C552F1}"/>
              </a:ext>
            </a:extLst>
          </p:cNvPr>
          <p:cNvSpPr>
            <a:spLocks noChangeShapeType="1"/>
          </p:cNvSpPr>
          <p:nvPr/>
        </p:nvSpPr>
        <p:spPr bwMode="auto">
          <a:xfrm>
            <a:off x="6629400" y="2819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7">
            <a:extLst>
              <a:ext uri="{FF2B5EF4-FFF2-40B4-BE49-F238E27FC236}">
                <a16:creationId xmlns:a16="http://schemas.microsoft.com/office/drawing/2014/main" id="{54243F62-5DFC-41A7-9937-806089290E0B}"/>
              </a:ext>
            </a:extLst>
          </p:cNvPr>
          <p:cNvSpPr>
            <a:spLocks noChangeShapeType="1"/>
          </p:cNvSpPr>
          <p:nvPr/>
        </p:nvSpPr>
        <p:spPr bwMode="auto">
          <a:xfrm flipH="1">
            <a:off x="3108650" y="923115"/>
            <a:ext cx="1387150" cy="8008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7">
            <a:extLst>
              <a:ext uri="{FF2B5EF4-FFF2-40B4-BE49-F238E27FC236}">
                <a16:creationId xmlns:a16="http://schemas.microsoft.com/office/drawing/2014/main" id="{11211517-98FB-4803-9CC7-EC1391906B93}"/>
              </a:ext>
            </a:extLst>
          </p:cNvPr>
          <p:cNvSpPr>
            <a:spLocks noChangeShapeType="1"/>
          </p:cNvSpPr>
          <p:nvPr/>
        </p:nvSpPr>
        <p:spPr bwMode="auto">
          <a:xfrm>
            <a:off x="4495800" y="913622"/>
            <a:ext cx="1676398" cy="8008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51017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8">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68"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836C8EF-77F4-4F85-B6A4-7A65A0AC8262}"/>
              </a:ext>
            </a:extLst>
          </p:cNvPr>
          <p:cNvSpPr>
            <a:spLocks noGrp="1" noChangeArrowheads="1"/>
          </p:cNvSpPr>
          <p:nvPr>
            <p:ph type="title"/>
          </p:nvPr>
        </p:nvSpPr>
        <p:spPr/>
        <p:txBody>
          <a:bodyPr/>
          <a:lstStyle/>
          <a:p>
            <a:pPr eaLnBrk="1" hangingPunct="1"/>
            <a:r>
              <a:rPr lang="en-US" altLang="en-US"/>
              <a:t>Explore:  Stadium Wave</a:t>
            </a:r>
          </a:p>
        </p:txBody>
      </p:sp>
      <p:sp>
        <p:nvSpPr>
          <p:cNvPr id="33795" name="Rectangle 3">
            <a:extLst>
              <a:ext uri="{FF2B5EF4-FFF2-40B4-BE49-F238E27FC236}">
                <a16:creationId xmlns:a16="http://schemas.microsoft.com/office/drawing/2014/main" id="{5F467508-8C5F-4DF5-AFD9-C09EFE29D118}"/>
              </a:ext>
            </a:extLst>
          </p:cNvPr>
          <p:cNvSpPr>
            <a:spLocks noGrp="1" noChangeArrowheads="1"/>
          </p:cNvSpPr>
          <p:nvPr>
            <p:ph idx="1"/>
          </p:nvPr>
        </p:nvSpPr>
        <p:spPr>
          <a:xfrm>
            <a:off x="457200" y="1465846"/>
            <a:ext cx="8229600" cy="5257800"/>
          </a:xfrm>
        </p:spPr>
        <p:txBody>
          <a:bodyPr rtlCol="0">
            <a:normAutofit/>
          </a:bodyPr>
          <a:lstStyle/>
          <a:p>
            <a:pPr eaLnBrk="1" fontAlgn="auto" hangingPunct="1">
              <a:lnSpc>
                <a:spcPct val="80000"/>
              </a:lnSpc>
              <a:spcAft>
                <a:spcPts val="0"/>
              </a:spcAft>
              <a:defRPr/>
            </a:pPr>
            <a:r>
              <a:rPr lang="en-US" sz="2400" i="1" dirty="0"/>
              <a:t>Doing the wave as a class – arrange seats in a circle with class members sitting – simulate a wave at a sports event</a:t>
            </a:r>
          </a:p>
          <a:p>
            <a:pPr eaLnBrk="1" fontAlgn="auto" hangingPunct="1">
              <a:lnSpc>
                <a:spcPct val="80000"/>
              </a:lnSpc>
              <a:spcAft>
                <a:spcPts val="0"/>
              </a:spcAft>
              <a:defRPr/>
            </a:pPr>
            <a:r>
              <a:rPr lang="en-US" sz="2400" dirty="0"/>
              <a:t>A noticeable ripple is produced which travels around the circular stadium or back and forth across a section of bleachers. </a:t>
            </a:r>
          </a:p>
          <a:p>
            <a:pPr eaLnBrk="1" fontAlgn="auto" hangingPunct="1">
              <a:lnSpc>
                <a:spcPct val="80000"/>
              </a:lnSpc>
              <a:spcAft>
                <a:spcPts val="0"/>
              </a:spcAft>
              <a:defRPr/>
            </a:pPr>
            <a:r>
              <a:rPr lang="en-US" sz="2400" dirty="0"/>
              <a:t>The observable ripple results when a group of enthusiastic fans rise up from their seats, swing their arms up high, and then sit back down. </a:t>
            </a:r>
          </a:p>
          <a:p>
            <a:pPr eaLnBrk="1" fontAlgn="auto" hangingPunct="1">
              <a:lnSpc>
                <a:spcPct val="80000"/>
              </a:lnSpc>
              <a:spcAft>
                <a:spcPts val="0"/>
              </a:spcAft>
              <a:defRPr/>
            </a:pPr>
            <a:r>
              <a:rPr lang="en-US" sz="2400" dirty="0"/>
              <a:t>The </a:t>
            </a:r>
            <a:r>
              <a:rPr lang="en-US" sz="2400" i="1" dirty="0"/>
              <a:t>wave</a:t>
            </a:r>
            <a:r>
              <a:rPr lang="en-US" sz="2400" dirty="0"/>
              <a:t> is passed from row to row as each individual member of the row becomes temporarily displaced out of their seat, only to return to it as the </a:t>
            </a:r>
            <a:r>
              <a:rPr lang="en-US" sz="2400" i="1" dirty="0"/>
              <a:t>wave</a:t>
            </a:r>
            <a:r>
              <a:rPr lang="en-US" sz="2400" dirty="0"/>
              <a:t> passes by. </a:t>
            </a:r>
          </a:p>
          <a:p>
            <a:pPr eaLnBrk="1" fontAlgn="auto" hangingPunct="1">
              <a:lnSpc>
                <a:spcPct val="80000"/>
              </a:lnSpc>
              <a:spcAft>
                <a:spcPts val="0"/>
              </a:spcAft>
              <a:defRPr/>
            </a:pPr>
            <a:r>
              <a:rPr lang="en-US" sz="2400" dirty="0"/>
              <a:t>The medium through which the stadium wave travels is the fans who are in the stadium. </a:t>
            </a:r>
          </a:p>
          <a:p>
            <a:pPr eaLnBrk="1" fontAlgn="auto" hangingPunct="1">
              <a:lnSpc>
                <a:spcPct val="80000"/>
              </a:lnSpc>
              <a:spcAft>
                <a:spcPts val="0"/>
              </a:spcAft>
              <a:defRPr/>
            </a:pPr>
            <a:r>
              <a:rPr lang="en-US" sz="2400" dirty="0"/>
              <a:t>And in the case of a </a:t>
            </a:r>
            <a:r>
              <a:rPr lang="en-US" sz="2400" dirty="0">
                <a:solidFill>
                  <a:schemeClr val="accent2">
                    <a:lumMod val="50000"/>
                  </a:schemeClr>
                </a:solidFill>
                <a:hlinkClick r:id="rId2"/>
              </a:rPr>
              <a:t>stadium wave</a:t>
            </a:r>
            <a:r>
              <a:rPr lang="en-US" sz="2400" dirty="0"/>
              <a:t>, the </a:t>
            </a:r>
            <a:r>
              <a:rPr lang="en-US" sz="2400" i="1" dirty="0"/>
              <a:t>particles</a:t>
            </a:r>
            <a:r>
              <a:rPr lang="en-US" sz="2400" dirty="0"/>
              <a:t> or interacting parts of the medium are the fans in the stadium. </a:t>
            </a:r>
          </a:p>
        </p:txBody>
      </p:sp>
      <p:sp>
        <p:nvSpPr>
          <p:cNvPr id="34820" name="Rectangle 4">
            <a:extLst>
              <a:ext uri="{FF2B5EF4-FFF2-40B4-BE49-F238E27FC236}">
                <a16:creationId xmlns:a16="http://schemas.microsoft.com/office/drawing/2014/main" id="{DF175673-EE53-41BF-A235-F3C77719C48A}"/>
              </a:ext>
            </a:extLst>
          </p:cNvPr>
          <p:cNvSpPr>
            <a:spLocks noChangeArrowheads="1"/>
          </p:cNvSpPr>
          <p:nvPr/>
        </p:nvSpPr>
        <p:spPr bwMode="auto">
          <a:xfrm>
            <a:off x="3829050" y="0"/>
            <a:ext cx="53149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latin typeface="Arial" panose="020B0604020202020204" pitchFamily="34" charset="0"/>
                <a:hlinkClick r:id="rId3"/>
              </a:rPr>
              <a:t>http://www.glenbrook.k12.il.us/GBSSCI/PHYS/Class/waves/u10l1c.html#emmech</a:t>
            </a:r>
            <a:r>
              <a:rPr lang="en-US" altLang="en-US" sz="1400">
                <a:latin typeface="Arial" panose="020B0604020202020204" pitchFamily="34" charset="0"/>
              </a:rPr>
              <a:t> </a:t>
            </a:r>
          </a:p>
        </p:txBody>
      </p:sp>
    </p:spTree>
    <p:extLst>
      <p:ext uri="{BB962C8B-B14F-4D97-AF65-F5344CB8AC3E}">
        <p14:creationId xmlns:p14="http://schemas.microsoft.com/office/powerpoint/2010/main" val="21574410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09B3BB9-5D0D-4D02-ADAC-797005629F07}"/>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sz="4000" b="1" dirty="0">
                <a:solidFill>
                  <a:schemeClr val="tx1"/>
                </a:solidFill>
              </a:rPr>
              <a:t>A Wave Transports </a:t>
            </a:r>
            <a:r>
              <a:rPr lang="en-US" sz="4000" b="1" dirty="0">
                <a:solidFill>
                  <a:srgbClr val="92D050"/>
                </a:solidFill>
              </a:rPr>
              <a:t>Energy</a:t>
            </a:r>
            <a:r>
              <a:rPr lang="en-US" sz="4000" b="1" dirty="0"/>
              <a:t> </a:t>
            </a:r>
            <a:r>
              <a:rPr lang="en-US" sz="4000" b="1" dirty="0">
                <a:solidFill>
                  <a:schemeClr val="tx1"/>
                </a:solidFill>
              </a:rPr>
              <a:t>and Not Matter</a:t>
            </a:r>
          </a:p>
        </p:txBody>
      </p:sp>
      <p:sp>
        <p:nvSpPr>
          <p:cNvPr id="34819" name="Rectangle 3">
            <a:extLst>
              <a:ext uri="{FF2B5EF4-FFF2-40B4-BE49-F238E27FC236}">
                <a16:creationId xmlns:a16="http://schemas.microsoft.com/office/drawing/2014/main" id="{4941E4EF-E106-495C-B116-310EABC2BA15}"/>
              </a:ext>
            </a:extLst>
          </p:cNvPr>
          <p:cNvSpPr>
            <a:spLocks noGrp="1" noChangeArrowheads="1"/>
          </p:cNvSpPr>
          <p:nvPr>
            <p:ph idx="1"/>
          </p:nvPr>
        </p:nvSpPr>
        <p:spPr>
          <a:xfrm>
            <a:off x="152400" y="1296339"/>
            <a:ext cx="8839200" cy="5123121"/>
          </a:xfrm>
        </p:spPr>
        <p:txBody>
          <a:bodyPr rtlCol="0">
            <a:normAutofit lnSpcReduction="10000"/>
          </a:bodyPr>
          <a:lstStyle/>
          <a:p>
            <a:pPr eaLnBrk="1" fontAlgn="auto" hangingPunct="1">
              <a:lnSpc>
                <a:spcPct val="80000"/>
              </a:lnSpc>
              <a:spcAft>
                <a:spcPts val="0"/>
              </a:spcAft>
              <a:buFontTx/>
              <a:buNone/>
              <a:defRPr/>
            </a:pPr>
            <a:endParaRPr lang="en-US" sz="2000" dirty="0"/>
          </a:p>
          <a:p>
            <a:pPr eaLnBrk="1" fontAlgn="auto" hangingPunct="1">
              <a:lnSpc>
                <a:spcPct val="80000"/>
              </a:lnSpc>
              <a:spcAft>
                <a:spcPts val="0"/>
              </a:spcAft>
              <a:defRPr/>
            </a:pPr>
            <a:r>
              <a:rPr lang="en-US" sz="2400" dirty="0"/>
              <a:t>When a wave is present in a medium (that is, when there is a disturbance moving through a medium), the individual particles of the medium are only temporarily displaced from their rest position.</a:t>
            </a:r>
          </a:p>
          <a:p>
            <a:pPr eaLnBrk="1" fontAlgn="auto" hangingPunct="1">
              <a:lnSpc>
                <a:spcPct val="80000"/>
              </a:lnSpc>
              <a:spcAft>
                <a:spcPts val="0"/>
              </a:spcAft>
              <a:defRPr/>
            </a:pPr>
            <a:r>
              <a:rPr lang="en-US" sz="2400" dirty="0"/>
              <a:t>There is always a force acting upon the particles which restores them to their original position. In a slinky wave, each coil of the slinky ultimately returns to its original position. </a:t>
            </a:r>
          </a:p>
          <a:p>
            <a:pPr eaLnBrk="1" fontAlgn="auto" hangingPunct="1">
              <a:lnSpc>
                <a:spcPct val="80000"/>
              </a:lnSpc>
              <a:spcAft>
                <a:spcPts val="0"/>
              </a:spcAft>
              <a:defRPr/>
            </a:pPr>
            <a:r>
              <a:rPr lang="en-US" sz="2400" dirty="0"/>
              <a:t>In a water wave, each molecule of the water ultimately returns to its original position. </a:t>
            </a:r>
          </a:p>
          <a:p>
            <a:pPr eaLnBrk="1" fontAlgn="auto" hangingPunct="1">
              <a:lnSpc>
                <a:spcPct val="80000"/>
              </a:lnSpc>
              <a:spcAft>
                <a:spcPts val="0"/>
              </a:spcAft>
              <a:defRPr/>
            </a:pPr>
            <a:r>
              <a:rPr lang="en-US" sz="2400" dirty="0"/>
              <a:t>In a </a:t>
            </a:r>
            <a:r>
              <a:rPr lang="en-US" sz="2400" dirty="0">
                <a:solidFill>
                  <a:schemeClr val="accent2">
                    <a:lumMod val="50000"/>
                  </a:schemeClr>
                </a:solidFill>
                <a:hlinkClick r:id="rId2"/>
              </a:rPr>
              <a:t>stadium wave</a:t>
            </a:r>
            <a:r>
              <a:rPr lang="en-US" sz="2400" dirty="0"/>
              <a:t>, each fan in the bleacher ultimately returns to its original position. </a:t>
            </a:r>
          </a:p>
          <a:p>
            <a:pPr eaLnBrk="1" fontAlgn="auto" hangingPunct="1">
              <a:lnSpc>
                <a:spcPct val="80000"/>
              </a:lnSpc>
              <a:spcAft>
                <a:spcPts val="0"/>
              </a:spcAft>
              <a:defRPr/>
            </a:pPr>
            <a:r>
              <a:rPr lang="en-US" sz="2400" dirty="0"/>
              <a:t>A wave is said to involve the movement of a disturbance without the movement of matter. </a:t>
            </a:r>
          </a:p>
          <a:p>
            <a:pPr eaLnBrk="1" fontAlgn="auto" hangingPunct="1">
              <a:lnSpc>
                <a:spcPct val="80000"/>
              </a:lnSpc>
              <a:spcAft>
                <a:spcPts val="0"/>
              </a:spcAft>
              <a:defRPr/>
            </a:pPr>
            <a:r>
              <a:rPr lang="en-US" sz="2400" dirty="0"/>
              <a:t>The particles of the medium (water molecules, slinky coils, stadium fans) simply vibrate about a fixed position as the pattern of the disturbance moves from one location to another location.</a:t>
            </a:r>
          </a:p>
        </p:txBody>
      </p:sp>
    </p:spTree>
    <p:extLst>
      <p:ext uri="{BB962C8B-B14F-4D97-AF65-F5344CB8AC3E}">
        <p14:creationId xmlns:p14="http://schemas.microsoft.com/office/powerpoint/2010/main" val="170646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1ABA50D4-093F-4027-B055-52F86C97675F}"/>
              </a:ext>
            </a:extLst>
          </p:cNvPr>
          <p:cNvSpPr>
            <a:spLocks noGrp="1" noChangeArrowheads="1"/>
          </p:cNvSpPr>
          <p:nvPr>
            <p:ph type="title"/>
          </p:nvPr>
        </p:nvSpPr>
        <p:spPr>
          <a:xfrm>
            <a:off x="457200" y="32042"/>
            <a:ext cx="8229600" cy="1143000"/>
          </a:xfrm>
        </p:spPr>
        <p:txBody>
          <a:bodyPr/>
          <a:lstStyle/>
          <a:p>
            <a:pPr eaLnBrk="1" hangingPunct="1"/>
            <a:r>
              <a:rPr lang="en-US" altLang="en-US" dirty="0"/>
              <a:t>Longitudinal Waves</a:t>
            </a:r>
          </a:p>
        </p:txBody>
      </p:sp>
      <p:sp>
        <p:nvSpPr>
          <p:cNvPr id="86019" name="Rectangle 3">
            <a:extLst>
              <a:ext uri="{FF2B5EF4-FFF2-40B4-BE49-F238E27FC236}">
                <a16:creationId xmlns:a16="http://schemas.microsoft.com/office/drawing/2014/main" id="{479E0684-BF7C-442B-8586-C122B6EAD1D5}"/>
              </a:ext>
            </a:extLst>
          </p:cNvPr>
          <p:cNvSpPr>
            <a:spLocks noGrp="1" noChangeArrowheads="1"/>
          </p:cNvSpPr>
          <p:nvPr>
            <p:ph idx="1"/>
          </p:nvPr>
        </p:nvSpPr>
        <p:spPr>
          <a:xfrm>
            <a:off x="541176" y="1175042"/>
            <a:ext cx="8229600" cy="4525963"/>
          </a:xfrm>
        </p:spPr>
        <p:txBody>
          <a:bodyPr/>
          <a:lstStyle/>
          <a:p>
            <a:pPr eaLnBrk="1" hangingPunct="1"/>
            <a:r>
              <a:rPr lang="en-US" altLang="en-US" dirty="0"/>
              <a:t>Particles vibrate back and forth along path wave travels</a:t>
            </a:r>
          </a:p>
          <a:p>
            <a:pPr eaLnBrk="1" hangingPunct="1"/>
            <a:r>
              <a:rPr lang="en-US" altLang="en-US" u="sng" dirty="0"/>
              <a:t>Compression</a:t>
            </a:r>
            <a:r>
              <a:rPr lang="en-US" altLang="en-US" dirty="0"/>
              <a:t> = particles are crowded</a:t>
            </a:r>
          </a:p>
          <a:p>
            <a:pPr eaLnBrk="1" hangingPunct="1"/>
            <a:r>
              <a:rPr lang="en-US" altLang="en-US" u="sng" dirty="0"/>
              <a:t>Rarefaction</a:t>
            </a:r>
            <a:r>
              <a:rPr lang="en-US" altLang="en-US" dirty="0"/>
              <a:t> = particles less crowded</a:t>
            </a:r>
          </a:p>
          <a:p>
            <a:pPr eaLnBrk="1" hangingPunct="1"/>
            <a:r>
              <a:rPr lang="en-US" altLang="en-US" dirty="0"/>
              <a:t>Sound waves are longitudinal</a:t>
            </a:r>
          </a:p>
        </p:txBody>
      </p:sp>
      <p:pic>
        <p:nvPicPr>
          <p:cNvPr id="45060" name="Picture 4" descr="Longitudinal-Wave">
            <a:extLst>
              <a:ext uri="{FF2B5EF4-FFF2-40B4-BE49-F238E27FC236}">
                <a16:creationId xmlns:a16="http://schemas.microsoft.com/office/drawing/2014/main" id="{E94A9830-9FCF-4062-9DC0-317752649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191000"/>
            <a:ext cx="64198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5">
            <a:extLst>
              <a:ext uri="{FF2B5EF4-FFF2-40B4-BE49-F238E27FC236}">
                <a16:creationId xmlns:a16="http://schemas.microsoft.com/office/drawing/2014/main" id="{9E96182A-0630-43BB-B49F-58BCC91FF59E}"/>
              </a:ext>
            </a:extLst>
          </p:cNvPr>
          <p:cNvSpPr>
            <a:spLocks noChangeArrowheads="1"/>
          </p:cNvSpPr>
          <p:nvPr/>
        </p:nvSpPr>
        <p:spPr bwMode="auto">
          <a:xfrm>
            <a:off x="2209800" y="6553200"/>
            <a:ext cx="406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hlinkClick r:id="rId3"/>
              </a:rPr>
              <a:t>science-class.net/Notes/Notes_waves.htm</a:t>
            </a:r>
            <a:r>
              <a:rPr lang="en-US" altLang="en-US" sz="1800">
                <a:latin typeface="Arial" panose="020B0604020202020204" pitchFamily="34" charset="0"/>
              </a:rPr>
              <a:t> </a:t>
            </a:r>
          </a:p>
        </p:txBody>
      </p:sp>
    </p:spTree>
    <p:extLst>
      <p:ext uri="{BB962C8B-B14F-4D97-AF65-F5344CB8AC3E}">
        <p14:creationId xmlns:p14="http://schemas.microsoft.com/office/powerpoint/2010/main" val="2102800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86018"/>
                                        </p:tgtEl>
                                        <p:attrNameLst>
                                          <p:attrName>style.visibility</p:attrName>
                                        </p:attrNameLst>
                                      </p:cBhvr>
                                      <p:to>
                                        <p:strVal val="visible"/>
                                      </p:to>
                                    </p:set>
                                    <p:animEffect transition="in" filter="fade">
                                      <p:cBhvr>
                                        <p:cTn id="7" dur="600">
                                          <p:stCondLst>
                                            <p:cond delay="0"/>
                                          </p:stCondLst>
                                        </p:cTn>
                                        <p:tgtEl>
                                          <p:spTgt spid="86018"/>
                                        </p:tgtEl>
                                      </p:cBhvr>
                                    </p:animEffect>
                                    <p:anim calcmode="lin" valueType="num">
                                      <p:cBhvr>
                                        <p:cTn id="8" dur="600" fill="hold">
                                          <p:stCondLst>
                                            <p:cond delay="0"/>
                                          </p:stCondLst>
                                        </p:cTn>
                                        <p:tgtEl>
                                          <p:spTgt spid="86018"/>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86018"/>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8601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86019">
                                            <p:txEl>
                                              <p:pRg st="0" end="0"/>
                                            </p:txEl>
                                          </p:spTgt>
                                        </p:tgtEl>
                                        <p:attrNameLst>
                                          <p:attrName>style.visibility</p:attrName>
                                        </p:attrNameLst>
                                      </p:cBhvr>
                                      <p:to>
                                        <p:strVal val="visible"/>
                                      </p:to>
                                    </p:set>
                                    <p:animEffect transition="in" filter="slide(fromBottom)">
                                      <p:cBhvr>
                                        <p:cTn id="15" dur="500">
                                          <p:stCondLst>
                                            <p:cond delay="0"/>
                                          </p:stCondLst>
                                        </p:cTn>
                                        <p:tgtEl>
                                          <p:spTgt spid="8601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86019">
                                            <p:txEl>
                                              <p:pRg st="1" end="1"/>
                                            </p:txEl>
                                          </p:spTgt>
                                        </p:tgtEl>
                                        <p:attrNameLst>
                                          <p:attrName>style.visibility</p:attrName>
                                        </p:attrNameLst>
                                      </p:cBhvr>
                                      <p:to>
                                        <p:strVal val="visible"/>
                                      </p:to>
                                    </p:set>
                                    <p:animEffect transition="in" filter="slide(fromBottom)">
                                      <p:cBhvr>
                                        <p:cTn id="20" dur="500">
                                          <p:stCondLst>
                                            <p:cond delay="0"/>
                                          </p:stCondLst>
                                        </p:cTn>
                                        <p:tgtEl>
                                          <p:spTgt spid="8601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6019">
                                            <p:txEl>
                                              <p:pRg st="2" end="2"/>
                                            </p:txEl>
                                          </p:spTgt>
                                        </p:tgtEl>
                                        <p:attrNameLst>
                                          <p:attrName>style.visibility</p:attrName>
                                        </p:attrNameLst>
                                      </p:cBhvr>
                                      <p:to>
                                        <p:strVal val="visible"/>
                                      </p:to>
                                    </p:set>
                                    <p:animEffect transition="in" filter="slide(fromBottom)">
                                      <p:cBhvr>
                                        <p:cTn id="25" dur="500">
                                          <p:stCondLst>
                                            <p:cond delay="0"/>
                                          </p:stCondLst>
                                        </p:cTn>
                                        <p:tgtEl>
                                          <p:spTgt spid="8601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86019">
                                            <p:txEl>
                                              <p:pRg st="3" end="3"/>
                                            </p:txEl>
                                          </p:spTgt>
                                        </p:tgtEl>
                                        <p:attrNameLst>
                                          <p:attrName>style.visibility</p:attrName>
                                        </p:attrNameLst>
                                      </p:cBhvr>
                                      <p:to>
                                        <p:strVal val="visible"/>
                                      </p:to>
                                    </p:set>
                                    <p:animEffect transition="in" filter="slide(fromBottom)">
                                      <p:cBhvr>
                                        <p:cTn id="30" dur="500">
                                          <p:stCondLst>
                                            <p:cond delay="0"/>
                                          </p:stCondLst>
                                        </p:cTn>
                                        <p:tgtEl>
                                          <p:spTgt spid="86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6997CD7-B733-47C1-9E88-2AA0E1D8675A}"/>
              </a:ext>
            </a:extLst>
          </p:cNvPr>
          <p:cNvSpPr>
            <a:spLocks noGrp="1" noChangeArrowheads="1"/>
          </p:cNvSpPr>
          <p:nvPr>
            <p:ph type="title"/>
          </p:nvPr>
        </p:nvSpPr>
        <p:spPr/>
        <p:txBody>
          <a:bodyPr/>
          <a:lstStyle/>
          <a:p>
            <a:pPr eaLnBrk="1" hangingPunct="1"/>
            <a:r>
              <a:rPr lang="en-US" altLang="en-US"/>
              <a:t>Longitudinal Wave</a:t>
            </a:r>
          </a:p>
        </p:txBody>
      </p:sp>
      <p:sp>
        <p:nvSpPr>
          <p:cNvPr id="48131" name="Rectangle 3">
            <a:extLst>
              <a:ext uri="{FF2B5EF4-FFF2-40B4-BE49-F238E27FC236}">
                <a16:creationId xmlns:a16="http://schemas.microsoft.com/office/drawing/2014/main" id="{CFB95FEF-6CBE-4218-8802-30CD83CE3049}"/>
              </a:ext>
            </a:extLst>
          </p:cNvPr>
          <p:cNvSpPr>
            <a:spLocks noGrp="1" noChangeArrowheads="1"/>
          </p:cNvSpPr>
          <p:nvPr>
            <p:ph idx="1"/>
          </p:nvPr>
        </p:nvSpPr>
        <p:spPr>
          <a:xfrm>
            <a:off x="457200" y="1699419"/>
            <a:ext cx="8229600" cy="2514600"/>
          </a:xfrm>
        </p:spPr>
        <p:txBody>
          <a:bodyPr rtlCol="0">
            <a:normAutofit/>
          </a:bodyPr>
          <a:lstStyle/>
          <a:p>
            <a:pPr eaLnBrk="1" fontAlgn="auto" hangingPunct="1">
              <a:lnSpc>
                <a:spcPct val="90000"/>
              </a:lnSpc>
              <a:spcAft>
                <a:spcPts val="0"/>
              </a:spcAft>
              <a:defRPr/>
            </a:pPr>
            <a:r>
              <a:rPr lang="en-US" dirty="0"/>
              <a:t>Particle displacement is </a:t>
            </a:r>
            <a:r>
              <a:rPr lang="en-US" dirty="0">
                <a:solidFill>
                  <a:schemeClr val="accent1">
                    <a:lumMod val="50000"/>
                  </a:schemeClr>
                </a:solidFill>
              </a:rPr>
              <a:t>parallel </a:t>
            </a:r>
            <a:r>
              <a:rPr lang="en-US" dirty="0"/>
              <a:t>to the direction of wave propagation. </a:t>
            </a:r>
          </a:p>
          <a:p>
            <a:pPr eaLnBrk="1" fontAlgn="auto" hangingPunct="1">
              <a:lnSpc>
                <a:spcPct val="90000"/>
              </a:lnSpc>
              <a:spcAft>
                <a:spcPts val="0"/>
              </a:spcAft>
              <a:defRPr/>
            </a:pPr>
            <a:r>
              <a:rPr lang="en-US" dirty="0"/>
              <a:t>The particles do not move with the wave; they oscillate back and forth about their positions. </a:t>
            </a:r>
          </a:p>
          <a:p>
            <a:pPr eaLnBrk="1" fontAlgn="auto" hangingPunct="1">
              <a:lnSpc>
                <a:spcPct val="90000"/>
              </a:lnSpc>
              <a:spcAft>
                <a:spcPts val="0"/>
              </a:spcAft>
              <a:defRPr/>
            </a:pPr>
            <a:endParaRPr lang="en-US" dirty="0"/>
          </a:p>
        </p:txBody>
      </p:sp>
      <p:pic>
        <p:nvPicPr>
          <p:cNvPr id="46084" name="Picture 4" descr="Lwave">
            <a:extLst>
              <a:ext uri="{FF2B5EF4-FFF2-40B4-BE49-F238E27FC236}">
                <a16:creationId xmlns:a16="http://schemas.microsoft.com/office/drawing/2014/main" id="{419463A4-C7A7-4D10-896B-BC7E2CEBE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4170031"/>
            <a:ext cx="48196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a:extLst>
              <a:ext uri="{FF2B5EF4-FFF2-40B4-BE49-F238E27FC236}">
                <a16:creationId xmlns:a16="http://schemas.microsoft.com/office/drawing/2014/main" id="{8B9B03B6-DA6B-4FD6-8244-1A4F236E2F9E}"/>
              </a:ext>
            </a:extLst>
          </p:cNvPr>
          <p:cNvSpPr>
            <a:spLocks noChangeArrowheads="1"/>
          </p:cNvSpPr>
          <p:nvPr/>
        </p:nvSpPr>
        <p:spPr bwMode="auto">
          <a:xfrm>
            <a:off x="1219200" y="5791200"/>
            <a:ext cx="695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hlinkClick r:id="rId3"/>
              </a:rPr>
              <a:t>http://www.kettering.edu/~drussell/Demos/waves/wavemotion.html</a:t>
            </a:r>
            <a:r>
              <a:rPr lang="en-US" altLang="en-US" sz="1800">
                <a:latin typeface="Arial" panose="020B0604020202020204" pitchFamily="34" charset="0"/>
              </a:rPr>
              <a:t> </a:t>
            </a:r>
          </a:p>
        </p:txBody>
      </p:sp>
    </p:spTree>
    <p:extLst>
      <p:ext uri="{BB962C8B-B14F-4D97-AF65-F5344CB8AC3E}">
        <p14:creationId xmlns:p14="http://schemas.microsoft.com/office/powerpoint/2010/main" val="1027727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91435" tIns="45718" rIns="91435" bIns="45718" rtlCol="0">
        <a:spAutoFit/>
      </a:bodyPr>
      <a:lstStyle>
        <a:defPPr algn="ctr">
          <a:defRPr sz="3200" dirty="0"/>
        </a:defPPr>
      </a:lstStyle>
    </a:txDef>
  </a:objectDefaults>
  <a:extraClrSchemeLst/>
</a:theme>
</file>

<file path=ppt/theme/theme2.xml><?xml version="1.0" encoding="utf-8"?>
<a:theme xmlns:a="http://schemas.openxmlformats.org/drawingml/2006/main" name="1_STE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EM" id="{880A6959-59E7-451C-81F0-60B701DFA44C}" vid="{5EC61E39-EEB2-4139-BF16-B2B6E12738B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EB915EB3527D4F9EB0ED27ABF76BAA" ma:contentTypeVersion="10" ma:contentTypeDescription="Create a new document." ma:contentTypeScope="" ma:versionID="7ae54637f922671c68772776acbf957a">
  <xsd:schema xmlns:xsd="http://www.w3.org/2001/XMLSchema" xmlns:xs="http://www.w3.org/2001/XMLSchema" xmlns:p="http://schemas.microsoft.com/office/2006/metadata/properties" xmlns:ns2="439df221-b6ac-4316-b6b5-ce09098a84c2" xmlns:ns3="2dbe2e2b-db9d-4178-a86f-cc2f79ed06d6" targetNamespace="http://schemas.microsoft.com/office/2006/metadata/properties" ma:root="true" ma:fieldsID="76cdcad8dd7e4c54da6948c4a93a02df" ns2:_="" ns3:_="">
    <xsd:import namespace="439df221-b6ac-4316-b6b5-ce09098a84c2"/>
    <xsd:import namespace="2dbe2e2b-db9d-4178-a86f-cc2f79ed06d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9df221-b6ac-4316-b6b5-ce09098a84c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be2e2b-db9d-4178-a86f-cc2f79ed06d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76A548-843D-4C03-8C8F-A2D55543EEBA}">
  <ds:schemaRefs>
    <ds:schemaRef ds:uri="http://schemas.microsoft.com/sharepoint/v3/contenttype/forms"/>
  </ds:schemaRefs>
</ds:datastoreItem>
</file>

<file path=customXml/itemProps2.xml><?xml version="1.0" encoding="utf-8"?>
<ds:datastoreItem xmlns:ds="http://schemas.openxmlformats.org/officeDocument/2006/customXml" ds:itemID="{5AC73C7F-7B7B-401B-9DD5-C2C96D1CF2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9df221-b6ac-4316-b6b5-ce09098a84c2"/>
    <ds:schemaRef ds:uri="2dbe2e2b-db9d-4178-a86f-cc2f79ed06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18AFC0-938A-4F24-AC75-1B2EEF45DFE4}">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2dbe2e2b-db9d-4178-a86f-cc2f79ed06d6"/>
    <ds:schemaRef ds:uri="http://purl.org/dc/terms/"/>
    <ds:schemaRef ds:uri="http://schemas.openxmlformats.org/package/2006/metadata/core-properties"/>
    <ds:schemaRef ds:uri="439df221-b6ac-4316-b6b5-ce09098a84c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1627</TotalTime>
  <Words>3816</Words>
  <Application>Microsoft Office PowerPoint</Application>
  <PresentationFormat>On-screen Show (4:3)</PresentationFormat>
  <Paragraphs>435</Paragraphs>
  <Slides>71</Slides>
  <Notes>26</Notes>
  <HiddenSlides>0</HiddenSlides>
  <MMClips>2</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71</vt:i4>
      </vt:variant>
    </vt:vector>
  </HeadingPairs>
  <TitlesOfParts>
    <vt:vector size="81" baseType="lpstr">
      <vt:lpstr>Arial</vt:lpstr>
      <vt:lpstr>Calibri</vt:lpstr>
      <vt:lpstr>Georgia</vt:lpstr>
      <vt:lpstr>Helvetica</vt:lpstr>
      <vt:lpstr>Lucida Handwriting</vt:lpstr>
      <vt:lpstr>Math A</vt:lpstr>
      <vt:lpstr>Times New Roman</vt:lpstr>
      <vt:lpstr>Office Theme</vt:lpstr>
      <vt:lpstr>1_STEM</vt:lpstr>
      <vt:lpstr>Document</vt:lpstr>
      <vt:lpstr>PowerPoint Presentation</vt:lpstr>
      <vt:lpstr>Background Information</vt:lpstr>
      <vt:lpstr>What is a wave?</vt:lpstr>
      <vt:lpstr>Basic Parts of a Wave</vt:lpstr>
      <vt:lpstr>Parts of a Wave</vt:lpstr>
      <vt:lpstr>What do waves carry?</vt:lpstr>
      <vt:lpstr>Classifying Waves </vt:lpstr>
      <vt:lpstr>Longitudinal Waves</vt:lpstr>
      <vt:lpstr>Longitudinal Wave</vt:lpstr>
      <vt:lpstr>Transverse Wave</vt:lpstr>
      <vt:lpstr>Wavelength (l)</vt:lpstr>
      <vt:lpstr>Amplitude</vt:lpstr>
      <vt:lpstr>Explore:  Waves on a String</vt:lpstr>
      <vt:lpstr>Explore:  Waves on a String</vt:lpstr>
      <vt:lpstr>PowerPoint Presentation</vt:lpstr>
      <vt:lpstr>PowerPoint Presentation</vt:lpstr>
      <vt:lpstr>How will your organize your data?</vt:lpstr>
      <vt:lpstr>Collect data during your investigation</vt:lpstr>
      <vt:lpstr>PowerPoint Presentation</vt:lpstr>
      <vt:lpstr>What is the difference between evidence and justification?</vt:lpstr>
      <vt:lpstr>Argumentation Session:  Stay &amp; Stray</vt:lpstr>
      <vt:lpstr>PowerPoint Presentation</vt:lpstr>
      <vt:lpstr>PowerPoint Presentation</vt:lpstr>
      <vt:lpstr>PowerPoint Presentation</vt:lpstr>
      <vt:lpstr>How does the frequency and wavelength vary?</vt:lpstr>
      <vt:lpstr>PowerPoint Presentation</vt:lpstr>
      <vt:lpstr>What happens when the amplitude increases?</vt:lpstr>
      <vt:lpstr>Amplitude</vt:lpstr>
      <vt:lpstr>What kind of wave is this?</vt:lpstr>
      <vt:lpstr>PowerPoint Presentation</vt:lpstr>
      <vt:lpstr>Electromagnetic Waves</vt:lpstr>
      <vt:lpstr>Models from NASA</vt:lpstr>
      <vt:lpstr>Tour of the EM Spectrum (NASA)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Optional Slides</vt:lpstr>
      <vt:lpstr>Review</vt:lpstr>
      <vt:lpstr>PowerPoint Presentation</vt:lpstr>
      <vt:lpstr>PowerPoint Presentation</vt:lpstr>
      <vt:lpstr>PowerPoint Presentation</vt:lpstr>
      <vt:lpstr>What is an Electromagnetic Wave?</vt:lpstr>
      <vt:lpstr>Radio Waves</vt:lpstr>
      <vt:lpstr>Microwaves</vt:lpstr>
      <vt:lpstr>Infrared</vt:lpstr>
      <vt:lpstr>Infrared</vt:lpstr>
      <vt:lpstr>Visible Light</vt:lpstr>
      <vt:lpstr>Ultraviolet</vt:lpstr>
      <vt:lpstr>X-Ray</vt:lpstr>
      <vt:lpstr>Gamma Rays</vt:lpstr>
      <vt:lpstr>Wavelengths</vt:lpstr>
      <vt:lpstr>~Size of the Wavelengths</vt:lpstr>
      <vt:lpstr>Explore:  Stadium Wave</vt:lpstr>
      <vt:lpstr>A Wave Transports Energy and Not Matter</vt:lpstr>
    </vt:vector>
  </TitlesOfParts>
  <Manager/>
  <Company>FSU COE STE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Victor Sampson</dc:creator>
  <cp:keywords/>
  <dc:description/>
  <cp:lastModifiedBy>Austin, Alexis B</cp:lastModifiedBy>
  <cp:revision>87</cp:revision>
  <dcterms:created xsi:type="dcterms:W3CDTF">2016-10-26T21:35:42Z</dcterms:created>
  <dcterms:modified xsi:type="dcterms:W3CDTF">2019-02-25T14:13:51Z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0x0101007FEB915EB3527D4F9EB0ED27ABF76BAA</vt:lpwstr>
  </property>
</Properties>
</file>