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  <p:sldMasterId id="2147483900" r:id="rId3"/>
    <p:sldMasterId id="2147483948" r:id="rId4"/>
    <p:sldMasterId id="2147483960" r:id="rId5"/>
    <p:sldMasterId id="2147483972" r:id="rId6"/>
  </p:sldMasterIdLst>
  <p:notesMasterIdLst>
    <p:notesMasterId r:id="rId37"/>
  </p:notesMasterIdLst>
  <p:handoutMasterIdLst>
    <p:handoutMasterId r:id="rId38"/>
  </p:handoutMasterIdLst>
  <p:sldIdLst>
    <p:sldId id="256" r:id="rId7"/>
    <p:sldId id="289" r:id="rId8"/>
    <p:sldId id="290" r:id="rId9"/>
    <p:sldId id="291" r:id="rId10"/>
    <p:sldId id="292" r:id="rId11"/>
    <p:sldId id="306" r:id="rId12"/>
    <p:sldId id="277" r:id="rId13"/>
    <p:sldId id="311" r:id="rId14"/>
    <p:sldId id="312" r:id="rId15"/>
    <p:sldId id="316" r:id="rId16"/>
    <p:sldId id="317" r:id="rId17"/>
    <p:sldId id="278" r:id="rId18"/>
    <p:sldId id="296" r:id="rId19"/>
    <p:sldId id="297" r:id="rId20"/>
    <p:sldId id="294" r:id="rId21"/>
    <p:sldId id="298" r:id="rId22"/>
    <p:sldId id="295" r:id="rId23"/>
    <p:sldId id="319" r:id="rId24"/>
    <p:sldId id="318" r:id="rId25"/>
    <p:sldId id="279" r:id="rId26"/>
    <p:sldId id="308" r:id="rId27"/>
    <p:sldId id="309" r:id="rId28"/>
    <p:sldId id="310" r:id="rId29"/>
    <p:sldId id="307" r:id="rId30"/>
    <p:sldId id="282" r:id="rId31"/>
    <p:sldId id="299" r:id="rId32"/>
    <p:sldId id="301" r:id="rId33"/>
    <p:sldId id="302" r:id="rId34"/>
    <p:sldId id="303" r:id="rId35"/>
    <p:sldId id="320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2109"/>
  </p:normalViewPr>
  <p:slideViewPr>
    <p:cSldViewPr>
      <p:cViewPr varScale="1">
        <p:scale>
          <a:sx n="116" d="100"/>
          <a:sy n="116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4BCC30B0-86AC-4A06-BD74-3BBD5A5144CA}" type="datetimeFigureOut">
              <a:rPr lang="en-US"/>
              <a:pPr>
                <a:defRPr/>
              </a:pPr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25B69C7C-B086-453B-9945-3557A362B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1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7253C8-A99C-4089-BFE9-60EF19388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3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2A5323-F01E-494F-B2E0-20263DA5BBFE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Instructional Approach(s): The teacher should introduce the essential question and the standard that aligns to the essential question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 provide examples of light absorption. </a:t>
            </a:r>
          </a:p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03134E-EDA4-4039-A2C7-CF0D66B079ED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CF2188-5584-41D2-945A-606CD62C9F2B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 while the students record the important information on their notes. </a:t>
            </a:r>
          </a:p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52308B-B958-49A3-89D5-8C9EB2E4E8CE}" type="slidenum">
              <a:rPr lang="en-US" altLang="en-US" smtClean="0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 while the students record the important information on their notes. </a:t>
            </a:r>
          </a:p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128557-5BA0-4FE1-87E7-6F84E19EC894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 while the students record the important information on their notes. </a:t>
            </a:r>
          </a:p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4090BA-B1BE-4D42-97E0-8DBBF9292968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illustration on the slide to reinforce reflection.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C5C496-A54C-4608-9FD9-220EB0EFBB1A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illustration on the slide to reinforce reflection. </a:t>
            </a:r>
          </a:p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31D73A-5797-4581-8EB5-E8217A803ADC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illustration on the slide to reinforce reflection. </a:t>
            </a:r>
          </a:p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00F676-6FF4-4A68-895D-914B6FF02F59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questions to the class or one student. Click on the next slide to show the correct answers. </a:t>
            </a:r>
          </a:p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2CB075-32BE-4763-B057-0BE60E7F584E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 while the students record the important information on their notes. </a:t>
            </a:r>
          </a:p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AB7265-5F29-4D29-9C54-6C361ECBC8CE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 while the students record the important information on their notes. </a:t>
            </a:r>
          </a:p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AB98A8-BDF2-4AD8-AE0F-99F87F08E771}" type="slidenum">
              <a:rPr lang="en-US" altLang="en-US" smtClean="0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illustration on the slide to reinforce diffraction. </a:t>
            </a:r>
          </a:p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6D331F-F245-4CB8-9C7E-9EB5F7225EF4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illustration on the slide to reinforce diffraction. </a:t>
            </a:r>
          </a:p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7B2035-6FF7-47E2-BC36-624BBA7A7868}" type="slidenum">
              <a:rPr lang="en-US" altLang="en-US" smtClean="0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illustration on the slide to reinforce diffraction. </a:t>
            </a:r>
          </a:p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137AB6-D3EB-4099-8432-9E0C6CD02E9A}" type="slidenum">
              <a:rPr lang="en-US" altLang="en-US" smtClean="0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E7CDD-2E4A-4CD3-AEAE-3741B623165E}" type="slidenum">
              <a:rPr lang="en-US" altLang="en-US" smtClean="0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 while the students record the important information on their notes. </a:t>
            </a:r>
          </a:p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87F189-8E8A-44EB-AB30-B3481BC2CB3F}" type="slidenum">
              <a:rPr lang="en-US" altLang="en-US" smtClean="0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illustration on the slide to reinforce rarefaction. </a:t>
            </a:r>
          </a:p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0DCEE5-9E94-4CBD-9962-0E3619047F00}" type="slidenum">
              <a:rPr lang="en-US" altLang="en-US" smtClean="0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illustration on the slide to reinforce rarefaction. </a:t>
            </a:r>
          </a:p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AE2DC3-C215-4B87-99A5-3AB07C213638}" type="slidenum">
              <a:rPr lang="en-US" altLang="en-US" smtClean="0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illustration on the slide to reinforce rarefaction. </a:t>
            </a:r>
          </a:p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5A1A15-8B5B-492B-A109-856B648AB1A9}" type="slidenum">
              <a:rPr lang="en-US" altLang="en-US" smtClean="0"/>
              <a:pPr eaLnBrk="1" hangingPunct="1"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illustration on the slide to reinforce rarefaction. </a:t>
            </a:r>
          </a:p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943AFE-9E5D-4643-9F7A-A63A424EBB41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Think-pair-share. The teacher should walk among the students and listen to ensure mastery and understanding. </a:t>
            </a:r>
          </a:p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FF333D-A0AA-4A17-8D83-021A2EDD9565}" type="slidenum">
              <a:rPr lang="en-US" altLang="en-US" smtClean="0"/>
              <a:pPr eaLnBrk="1" hangingPunct="1"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 while the students record the important information on their notes. </a:t>
            </a:r>
          </a:p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FBD1B8-546C-465D-AB73-8B392E9A939D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689A5C-D497-45E3-B616-5E405B28DA8D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slide.</a:t>
            </a:r>
          </a:p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585DB7-5299-406A-A87E-104A41E3EF0A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Think-pair-share. The teacher should walk among the students and listen to ensure mastery and understanding. </a:t>
            </a:r>
          </a:p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F3B69D-D978-4B7D-95E0-1AE405899ACA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 while the students record the important information on their notes. </a:t>
            </a:r>
          </a:p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57E49B-9C0F-4122-9145-D1EF0026D77F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 while the students record the important information on their notes. </a:t>
            </a:r>
          </a:p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E4573D-C965-4F73-8A68-EC02CFBD5124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Instructional Approach(s): The teacher should present the information on the slide while the students record the important information on their notes. </a:t>
            </a:r>
          </a:p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FDC241-05A5-4727-9AED-B767FDAABE41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118521 w 4917"/>
                <a:gd name="T3" fmla="*/ 0 h 1000"/>
                <a:gd name="T4" fmla="*/ 131971 w 4917"/>
                <a:gd name="T5" fmla="*/ 2734 h 1000"/>
                <a:gd name="T6" fmla="*/ 118550 w 4917"/>
                <a:gd name="T7" fmla="*/ 5460 h 1000"/>
                <a:gd name="T8" fmla="*/ 0 w 4917"/>
                <a:gd name="T9" fmla="*/ 546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44D74-5346-4ED8-BA6C-049735286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4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6373C-EE60-48EF-AFEB-33C8CA227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B283-2907-481C-9036-21F2BA8E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8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136527 w 4917"/>
                <a:gd name="T3" fmla="*/ 0 h 1000"/>
                <a:gd name="T4" fmla="*/ 152020 w 4917"/>
                <a:gd name="T5" fmla="*/ 3150 h 1000"/>
                <a:gd name="T6" fmla="*/ 136560 w 4917"/>
                <a:gd name="T7" fmla="*/ 6290 h 1000"/>
                <a:gd name="T8" fmla="*/ 0 w 4917"/>
                <a:gd name="T9" fmla="*/ 62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1C59-4C95-4FAC-95EA-61F87AAA0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2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FE1F-D425-4B81-A6C8-143D75672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6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90311-562E-49AF-892F-94B7571D4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7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71601-1005-4236-BA2C-AC23A583C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8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B06B0-B278-4C94-B50D-03C1B708E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02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3ACED-8662-4DD7-BB87-1AD90770E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21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EC96-8849-459C-A36D-BF4086FB3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49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72F8-8BCE-401D-B5A4-3AF65F9E7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2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079D6-0F56-42F1-B990-59369DEB4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8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9825E-6FCF-4648-B849-87926C248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08F3C-F2FA-4351-BF1C-5882908BC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0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C385-6FBC-4B59-99D2-3EE964D46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7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118521 w 4917"/>
                <a:gd name="T3" fmla="*/ 0 h 1000"/>
                <a:gd name="T4" fmla="*/ 131971 w 4917"/>
                <a:gd name="T5" fmla="*/ 2734 h 1000"/>
                <a:gd name="T6" fmla="*/ 118550 w 4917"/>
                <a:gd name="T7" fmla="*/ 5460 h 1000"/>
                <a:gd name="T8" fmla="*/ 0 w 4917"/>
                <a:gd name="T9" fmla="*/ 546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F849D-0F9C-45C7-99D8-F91B12D97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20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8734F-C7AC-4732-9BA0-24BF7CC77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2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C3269-C285-48A5-B14C-049727B6C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60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E682-1453-45A6-9233-D8574B4ED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3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80C4A-A960-4CF3-AF8E-143703CCA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9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41C9E-E0EF-4AEB-8D7D-029095F2F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23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15DB0-07C3-4169-8414-365E7ABC2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15B8-B95F-4DBE-ADD9-B68C75078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54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FB636-7789-4421-B278-3400FCA29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88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0D588-C9E5-4A9A-B849-06CB14923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4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7927-F3FF-45B8-BB81-68CE5CD1E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33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F63A3-EDED-46E8-831F-38504931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76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118521 w 4917"/>
                <a:gd name="T3" fmla="*/ 0 h 1000"/>
                <a:gd name="T4" fmla="*/ 131971 w 4917"/>
                <a:gd name="T5" fmla="*/ 2734 h 1000"/>
                <a:gd name="T6" fmla="*/ 118550 w 4917"/>
                <a:gd name="T7" fmla="*/ 5460 h 1000"/>
                <a:gd name="T8" fmla="*/ 0 w 4917"/>
                <a:gd name="T9" fmla="*/ 546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DA242-1B7E-4AD1-ADAA-74F0B7E73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0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DA2B-5117-447F-A2EF-5DCA4D843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0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6A78B-576E-478D-81B5-1C162F329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2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DA261-716F-4521-86BA-DD77E29C0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40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53A57-359C-4DCF-B47A-80597984D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79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5EA5-4325-4C4A-A778-88E1A70C3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BEC1B-4943-4833-BEC4-797E33A6A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9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6FB44-7589-4B0B-892C-C479B58C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93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99E2-81DE-40FA-B44C-2E984C953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9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BCFCE-1098-45FB-B62C-CD50444A6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8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D6FC-CF46-444C-B6B8-2F69DA9C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02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88143-82C2-4D90-BF9D-BF522B1D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81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118521 w 4917"/>
                <a:gd name="T3" fmla="*/ 0 h 1000"/>
                <a:gd name="T4" fmla="*/ 131971 w 4917"/>
                <a:gd name="T5" fmla="*/ 2734 h 1000"/>
                <a:gd name="T6" fmla="*/ 118550 w 4917"/>
                <a:gd name="T7" fmla="*/ 5460 h 1000"/>
                <a:gd name="T8" fmla="*/ 0 w 4917"/>
                <a:gd name="T9" fmla="*/ 546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5A298-E48F-48B4-AC51-A92F90F39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80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33DE-43B1-49E3-8B77-9F31EBC1B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8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1A38-C1D2-49C2-B4D2-13300EDE0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87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94CEA-7ABE-4490-9397-49F6801ED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35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A9F7D-6AAF-4F9C-A3F7-65B65D60A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09DDE-1880-4A67-9B3E-ECF712B5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2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DEAE-8CAF-4708-B558-D33E4BAE5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930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7E5A-07E5-495A-9A04-0BF206B02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8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3E205-BA24-491D-95BD-67E303374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40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8E8F3-FB59-4304-92A4-BC65C6729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188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D3E98-29DB-42E0-8316-1DDAFC0A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07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0AFD-1BF2-45BF-BC8C-929A06AE2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73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118521 w 4917"/>
                <a:gd name="T3" fmla="*/ 0 h 1000"/>
                <a:gd name="T4" fmla="*/ 131971 w 4917"/>
                <a:gd name="T5" fmla="*/ 2734 h 1000"/>
                <a:gd name="T6" fmla="*/ 118550 w 4917"/>
                <a:gd name="T7" fmla="*/ 5460 h 1000"/>
                <a:gd name="T8" fmla="*/ 0 w 4917"/>
                <a:gd name="T9" fmla="*/ 546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F908E-A4DC-4776-B31B-67D210EC4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93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82085-989D-48B7-9DD2-A73E6CEA3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9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33AA1-546F-4F3A-8F6F-6EF31091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6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49CA-6905-4785-B1AB-40C1BF366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7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3C63C-8246-495B-B44D-E6C9FE16E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239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DF927-475D-4192-9D71-875C22992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40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D0CAB-6A80-4D7B-8945-B2D161655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888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1B5BA-C79E-43B4-A8AE-E14875B2A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36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A11A-805A-4D1D-B920-70096A0CC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55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4EEE-7897-4DD6-B8B4-69E5ACD8B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782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A1598-88D6-4A73-9760-46279228C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25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6F50B-03CE-48B2-AD18-B1D6453C1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2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1ED32-B7BF-4454-876F-0B2099026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3C5D-97B3-4725-A8B5-6E89965C9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9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735B-19BD-4455-B751-28CE9919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1915 w 7000"/>
                <a:gd name="T3" fmla="*/ 0 h 1000"/>
                <a:gd name="T4" fmla="*/ 2063 w 7000"/>
                <a:gd name="T5" fmla="*/ 22 h 1000"/>
                <a:gd name="T6" fmla="*/ 1915 w 7000"/>
                <a:gd name="T7" fmla="*/ 42 h 1000"/>
                <a:gd name="T8" fmla="*/ 0 w 7000"/>
                <a:gd name="T9" fmla="*/ 4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69EF7BA-8B2B-4DB9-BCEA-B61EB5C23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1471 w 7000"/>
                <a:gd name="T3" fmla="*/ 0 h 1000"/>
                <a:gd name="T4" fmla="*/ 1584 w 7000"/>
                <a:gd name="T5" fmla="*/ 17 h 1000"/>
                <a:gd name="T6" fmla="*/ 1471 w 7000"/>
                <a:gd name="T7" fmla="*/ 32 h 1000"/>
                <a:gd name="T8" fmla="*/ 0 w 7000"/>
                <a:gd name="T9" fmla="*/ 3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AE634293-0E7C-4E0B-BC31-246C7E2BE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3080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81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1915 w 7000"/>
                <a:gd name="T3" fmla="*/ 0 h 1000"/>
                <a:gd name="T4" fmla="*/ 2063 w 7000"/>
                <a:gd name="T5" fmla="*/ 22 h 1000"/>
                <a:gd name="T6" fmla="*/ 1915 w 7000"/>
                <a:gd name="T7" fmla="*/ 42 h 1000"/>
                <a:gd name="T8" fmla="*/ 0 w 7000"/>
                <a:gd name="T9" fmla="*/ 4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A4C065E0-286E-40E3-A8FE-4E23D3BF6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104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5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1915 w 7000"/>
                <a:gd name="T3" fmla="*/ 0 h 1000"/>
                <a:gd name="T4" fmla="*/ 2063 w 7000"/>
                <a:gd name="T5" fmla="*/ 22 h 1000"/>
                <a:gd name="T6" fmla="*/ 1915 w 7000"/>
                <a:gd name="T7" fmla="*/ 42 h 1000"/>
                <a:gd name="T8" fmla="*/ 0 w 7000"/>
                <a:gd name="T9" fmla="*/ 4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A1A9C7E3-A60F-4235-944A-F2588B4EB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5128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9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1915 w 7000"/>
                <a:gd name="T3" fmla="*/ 0 h 1000"/>
                <a:gd name="T4" fmla="*/ 2063 w 7000"/>
                <a:gd name="T5" fmla="*/ 22 h 1000"/>
                <a:gd name="T6" fmla="*/ 1915 w 7000"/>
                <a:gd name="T7" fmla="*/ 42 h 1000"/>
                <a:gd name="T8" fmla="*/ 0 w 7000"/>
                <a:gd name="T9" fmla="*/ 4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551C6086-F041-4E3E-B0E5-D4B4E81A5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1915 w 7000"/>
                <a:gd name="T3" fmla="*/ 0 h 1000"/>
                <a:gd name="T4" fmla="*/ 2063 w 7000"/>
                <a:gd name="T5" fmla="*/ 22 h 1000"/>
                <a:gd name="T6" fmla="*/ 1915 w 7000"/>
                <a:gd name="T7" fmla="*/ 42 h 1000"/>
                <a:gd name="T8" fmla="*/ 0 w 7000"/>
                <a:gd name="T9" fmla="*/ 4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50BDDD07-0347-4B95-B4D2-F945112AF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hyperlink" Target="http://library.thinkquest.org/19537/Physics6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oustics.salford.ac.uk/feschools/waves/diffract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/>
              <a:t>Electromagnetic Waves: </a:t>
            </a:r>
            <a:br>
              <a:rPr lang="en-US" altLang="en-US" sz="5400"/>
            </a:br>
            <a:r>
              <a:rPr lang="en-US" altLang="en-US" sz="5400"/>
              <a:t>Mediums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467600" cy="2174875"/>
          </a:xfrm>
        </p:spPr>
        <p:txBody>
          <a:bodyPr/>
          <a:lstStyle/>
          <a:p>
            <a:pPr algn="ctr" eaLnBrk="1" hangingPunct="1"/>
            <a:r>
              <a:rPr lang="en-US" altLang="en-US" sz="3800" dirty="0"/>
              <a:t>Essential Question: How are the characteristics of electromagnetic waves affected by medium?</a:t>
            </a:r>
          </a:p>
          <a:p>
            <a:pPr algn="ctr" eaLnBrk="1" hangingPunct="1"/>
            <a:endParaRPr lang="en-US" altLang="en-US" sz="3800" dirty="0"/>
          </a:p>
          <a:p>
            <a:pPr algn="ctr" eaLnBrk="1" hangingPunct="1"/>
            <a:r>
              <a:rPr lang="en-US" altLang="en-US" sz="2400" dirty="0"/>
              <a:t>Write the essential question on the top right of the handout and your name on the right side.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0.gstatic.com/images?q=tbn:ANd9GcRnrl1yFrypQ1TB9ATJLm3TSfv3ENeXHcEdzm3GPM9hru9Cl5u3fC-Dpbjq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189163"/>
            <a:ext cx="66167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457200" y="228600"/>
            <a:ext cx="822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When a beam of light shines through the air, particles in the air </a:t>
            </a:r>
            <a:r>
              <a:rPr lang="en-US" altLang="en-US" sz="2400" b="1"/>
              <a:t>absorb</a:t>
            </a:r>
            <a:r>
              <a:rPr lang="en-US" altLang="en-US" sz="2400"/>
              <a:t> some of the energy from the light. As a result, the beam of light becomes dim. The farther the light travels from its source, the more it is </a:t>
            </a:r>
            <a:r>
              <a:rPr lang="en-US" altLang="en-US" sz="2400" b="1"/>
              <a:t>absorbed</a:t>
            </a:r>
            <a:r>
              <a:rPr lang="en-US" altLang="en-US" sz="2400"/>
              <a:t> by particles, and the dimmer it becomes.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8015287" cy="914400"/>
          </a:xfrm>
        </p:spPr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Changes in Mediums: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Absorption of Light Waves</a:t>
            </a:r>
            <a:endParaRPr lang="en-US" alt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/>
              <a:t>Absorption will be discussed more in the next essential question on how light is detected by the human eye.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3505200"/>
            <a:ext cx="2927350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382000" cy="914400"/>
          </a:xfrm>
        </p:spPr>
        <p:txBody>
          <a:bodyPr/>
          <a:lstStyle/>
          <a:p>
            <a:pPr algn="ctr"/>
            <a:r>
              <a:rPr lang="en-US" altLang="en-US" sz="3800"/>
              <a:t>Changes in Mediums </a:t>
            </a:r>
            <a:br>
              <a:rPr lang="en-US" altLang="en-US" sz="3300"/>
            </a:br>
            <a:r>
              <a:rPr lang="en-US" altLang="en-US" sz="4000"/>
              <a:t>Reflection of Light Waves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800600"/>
          </a:xfrm>
        </p:spPr>
        <p:txBody>
          <a:bodyPr/>
          <a:lstStyle/>
          <a:p>
            <a:r>
              <a:rPr lang="en-US" altLang="en-US" b="1"/>
              <a:t>Reflection </a:t>
            </a:r>
            <a:r>
              <a:rPr lang="en-US" altLang="en-US"/>
              <a:t>occurs when a wave strikes an object or surface and bounces off.</a:t>
            </a:r>
          </a:p>
          <a:p>
            <a:r>
              <a:rPr lang="en-US" altLang="en-US"/>
              <a:t>Light waves </a:t>
            </a:r>
            <a:r>
              <a:rPr lang="en-US" altLang="en-US" b="1"/>
              <a:t>reflecting</a:t>
            </a:r>
            <a:r>
              <a:rPr lang="en-US" altLang="en-US"/>
              <a:t> off an object allow you to see that object.</a:t>
            </a:r>
          </a:p>
          <a:p>
            <a:r>
              <a:rPr lang="en-US" altLang="en-US"/>
              <a:t>Light </a:t>
            </a:r>
            <a:r>
              <a:rPr lang="en-US" altLang="en-US" b="1"/>
              <a:t>reflected</a:t>
            </a:r>
            <a:r>
              <a:rPr lang="en-US" altLang="en-US"/>
              <a:t> from any surface always follows a simple rule: the angle with which the ray of light hits the surface is the same with which the ray of light will be </a:t>
            </a:r>
            <a:r>
              <a:rPr lang="en-US" altLang="en-US" b="1"/>
              <a:t>reflected</a:t>
            </a:r>
            <a:r>
              <a:rPr lang="en-US" altLang="en-US"/>
              <a:t> (Law of Reflection)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381000"/>
            <a:ext cx="845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400"/>
              <a:t>If the surface is smooth and even, the </a:t>
            </a:r>
            <a:r>
              <a:rPr lang="en-US" altLang="en-US" sz="4400" b="1"/>
              <a:t>reflection</a:t>
            </a:r>
            <a:r>
              <a:rPr lang="en-US" altLang="en-US" sz="4400"/>
              <a:t> will be clear.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096000" cy="41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/>
              <a:t>If the surface is uneven, like ripples in a pond, the light is </a:t>
            </a:r>
            <a:r>
              <a:rPr lang="en-US" altLang="en-US" sz="3600" b="1"/>
              <a:t>reflected</a:t>
            </a:r>
            <a:r>
              <a:rPr lang="en-US" altLang="en-US" sz="3600"/>
              <a:t> in many directions and the image is not clear.</a:t>
            </a:r>
          </a:p>
        </p:txBody>
      </p:sp>
      <p:pic>
        <p:nvPicPr>
          <p:cNvPr id="26627" name="Picture 3" descr="Edenpics-com_001-093-Zoom-on-reflections-of-the-sun-in-the-waters-of-lake-Geneva-Switzerland-Va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1336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429000"/>
            <a:ext cx="5087937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2_2 waverefl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06450"/>
            <a:ext cx="69342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Waves_O18_Reflection_sx5270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81000"/>
            <a:ext cx="890905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143000" y="5334000"/>
            <a:ext cx="739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Notice: the angle with which the ray of light hits the surface is the same with which the ray of light is </a:t>
            </a:r>
            <a:r>
              <a:rPr lang="en-US" altLang="en-US" sz="2800" b="1"/>
              <a:t>reflected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6"/>
          <p:cNvGrpSpPr>
            <a:grpSpLocks/>
          </p:cNvGrpSpPr>
          <p:nvPr/>
        </p:nvGrpSpPr>
        <p:grpSpPr bwMode="auto">
          <a:xfrm>
            <a:off x="1717675" y="428625"/>
            <a:ext cx="5540375" cy="6019800"/>
            <a:chOff x="1981200" y="914400"/>
            <a:chExt cx="4781550" cy="5391150"/>
          </a:xfrm>
        </p:grpSpPr>
        <p:grpSp>
          <p:nvGrpSpPr>
            <p:cNvPr id="29699" name="Group 3"/>
            <p:cNvGrpSpPr>
              <a:grpSpLocks/>
            </p:cNvGrpSpPr>
            <p:nvPr/>
          </p:nvGrpSpPr>
          <p:grpSpPr bwMode="auto">
            <a:xfrm>
              <a:off x="1981200" y="914400"/>
              <a:ext cx="4781550" cy="5391150"/>
              <a:chOff x="1981200" y="914400"/>
              <a:chExt cx="4781550" cy="5391150"/>
            </a:xfrm>
          </p:grpSpPr>
          <p:pic>
            <p:nvPicPr>
              <p:cNvPr id="2970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914400"/>
                <a:ext cx="4781550" cy="539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3762293" y="1905337"/>
                <a:ext cx="1219364" cy="580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mic Sans MS" pitchFamily="66" charset="0"/>
                    <a:cs typeface="+mn-cs"/>
                  </a:rPr>
                  <a:t>Reflected Beam</a:t>
                </a:r>
              </a:p>
            </p:txBody>
          </p:sp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3784214" y="5028848"/>
                <a:ext cx="1219364" cy="581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mic Sans MS" pitchFamily="66" charset="0"/>
                    <a:cs typeface="+mn-cs"/>
                  </a:rPr>
                  <a:t>Incident Beam</a:t>
                </a:r>
              </a:p>
            </p:txBody>
          </p:sp>
        </p:grp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2819684" y="2896273"/>
              <a:ext cx="1294718" cy="58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omic Sans MS" pitchFamily="66" charset="0"/>
                  <a:cs typeface="+mn-cs"/>
                </a:rPr>
                <a:t>Angle of Reflection</a:t>
              </a: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2830644" y="4114685"/>
              <a:ext cx="1294718" cy="58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omic Sans MS" pitchFamily="66" charset="0"/>
                  <a:cs typeface="+mn-cs"/>
                </a:rPr>
                <a:t>Angle of Incidence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2.bp.blogspot.com/_5hzHUfDl5RA/TRq4L3Sap8I/AAAAAAAABLE/IRX7bzuvEzM/s1600/wind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9938"/>
            <a:ext cx="44291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228600" y="747713"/>
            <a:ext cx="3810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Look at the picture to the right. Discuss the following questions with a partner.</a:t>
            </a:r>
          </a:p>
          <a:p>
            <a:pPr algn="ctr" eaLnBrk="1" hangingPunct="1"/>
            <a:endParaRPr lang="en-US" altLang="en-US" sz="2400"/>
          </a:p>
          <a:p>
            <a:pPr algn="ctr" eaLnBrk="1" hangingPunct="1"/>
            <a:r>
              <a:rPr lang="en-US" altLang="en-US" sz="2400"/>
              <a:t>How is the girl able to see the trees outside the window?</a:t>
            </a:r>
          </a:p>
          <a:p>
            <a:pPr algn="ctr" eaLnBrk="1" hangingPunct="1"/>
            <a:endParaRPr lang="en-US" altLang="en-US" sz="2400"/>
          </a:p>
          <a:p>
            <a:pPr algn="ctr" eaLnBrk="1" hangingPunct="1"/>
            <a:r>
              <a:rPr lang="en-US" altLang="en-US" sz="2400"/>
              <a:t>How is the girl able to see herself on the glass? What is this called?</a:t>
            </a:r>
          </a:p>
          <a:p>
            <a:pPr algn="ctr" eaLnBrk="1" hangingPunct="1"/>
            <a:endParaRPr lang="en-US" altLang="en-US" sz="2400"/>
          </a:p>
          <a:p>
            <a:pPr algn="ctr" eaLnBrk="1" hangingPunct="1"/>
            <a:r>
              <a:rPr lang="en-US" altLang="en-US" sz="2400"/>
              <a:t>What does the girl feel when she touches the glass? Why?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685800" y="65088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Distributed Summarizing: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5"/>
          <p:cNvGrpSpPr>
            <a:grpSpLocks/>
          </p:cNvGrpSpPr>
          <p:nvPr/>
        </p:nvGrpSpPr>
        <p:grpSpPr bwMode="auto">
          <a:xfrm>
            <a:off x="1839913" y="304800"/>
            <a:ext cx="6858000" cy="6210300"/>
            <a:chOff x="1143000" y="152400"/>
            <a:chExt cx="6858000" cy="6210300"/>
          </a:xfrm>
        </p:grpSpPr>
        <p:pic>
          <p:nvPicPr>
            <p:cNvPr id="31747" name="Picture 2" descr="http://2.bp.blogspot.com/_5hzHUfDl5RA/TRq4L3Sap8I/AAAAAAAABLE/IRX7bzuvEzM/s1600/windo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57199"/>
              <a:ext cx="4429125" cy="5905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ular Callout 3"/>
            <p:cNvSpPr/>
            <p:nvPr/>
          </p:nvSpPr>
          <p:spPr>
            <a:xfrm>
              <a:off x="1828800" y="152400"/>
              <a:ext cx="2514600" cy="1676400"/>
            </a:xfrm>
            <a:prstGeom prst="wedgeRoundRectCallout">
              <a:avLst>
                <a:gd name="adj1" fmla="val 49296"/>
                <a:gd name="adj2" fmla="val 6964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You can see objects outside because light is transmitted through the glass</a:t>
              </a: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5181600" y="1905000"/>
              <a:ext cx="2819400" cy="1676400"/>
            </a:xfrm>
            <a:prstGeom prst="wedgeRoundRectCallout">
              <a:avLst>
                <a:gd name="adj1" fmla="val -45930"/>
                <a:gd name="adj2" fmla="val 599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You can see the glass and your reflection in it because light is </a:t>
              </a:r>
              <a:r>
                <a:rPr lang="en-US" b="1" dirty="0">
                  <a:solidFill>
                    <a:srgbClr val="000000"/>
                  </a:solidFill>
                </a:rPr>
                <a:t>reflected</a:t>
              </a:r>
              <a:r>
                <a:rPr lang="en-US" dirty="0">
                  <a:solidFill>
                    <a:srgbClr val="000000"/>
                  </a:solidFill>
                </a:rPr>
                <a:t> off the glass</a:t>
              </a: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3684587" y="4495800"/>
              <a:ext cx="2514600" cy="1676400"/>
            </a:xfrm>
            <a:prstGeom prst="wedgeRoundRectCallout">
              <a:avLst>
                <a:gd name="adj1" fmla="val -62392"/>
                <a:gd name="adj2" fmla="val -48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The glass feels warm when you touch it because some of the light is </a:t>
              </a:r>
              <a:r>
                <a:rPr lang="en-US" b="1" dirty="0">
                  <a:solidFill>
                    <a:srgbClr val="000000"/>
                  </a:solidFill>
                </a:rPr>
                <a:t>absorbed</a:t>
              </a:r>
              <a:r>
                <a:rPr lang="en-US" dirty="0">
                  <a:solidFill>
                    <a:srgbClr val="000000"/>
                  </a:solidFill>
                </a:rPr>
                <a:t> by the glass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Let’s Review</a:t>
            </a:r>
            <a:br>
              <a:rPr lang="en-US" altLang="en-US" sz="4000"/>
            </a:br>
            <a:r>
              <a:rPr lang="en-US" altLang="en-US" sz="4000"/>
              <a:t>Electromagnetic Waves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696200" cy="4648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800"/>
              <a:t>Waves that DO NOT NEED matter </a:t>
            </a:r>
            <a:br>
              <a:rPr lang="en-US" altLang="en-US" sz="2800"/>
            </a:br>
            <a:r>
              <a:rPr lang="en-US" altLang="en-US" sz="2800"/>
              <a:t>(medium) to transfer energy</a:t>
            </a:r>
          </a:p>
          <a:p>
            <a:pPr marL="457200" lvl="1" indent="0" algn="ctr" eaLnBrk="1" hangingPunct="1">
              <a:buFontTx/>
              <a:buNone/>
            </a:pPr>
            <a:endParaRPr lang="en-US" altLang="en-US" sz="1100"/>
          </a:p>
          <a:p>
            <a:pPr marL="457200" lvl="1" indent="0" algn="ctr" eaLnBrk="1" hangingPunct="1">
              <a:buFontTx/>
              <a:buNone/>
            </a:pPr>
            <a:r>
              <a:rPr lang="en-US" altLang="en-US"/>
              <a:t>Examples: radiation, TV &amp; radio waves, </a:t>
            </a:r>
            <a:br>
              <a:rPr lang="en-US" altLang="en-US"/>
            </a:br>
            <a:r>
              <a:rPr lang="en-US" altLang="en-US"/>
              <a:t>X-rays, microwaves, lasers, energy from </a:t>
            </a:r>
            <a:br>
              <a:rPr lang="en-US" altLang="en-US"/>
            </a:br>
            <a:r>
              <a:rPr lang="en-US" altLang="en-US"/>
              <a:t>the sun, visible light</a:t>
            </a:r>
          </a:p>
          <a:p>
            <a:pPr marL="457200" lvl="1" indent="0" algn="ctr" eaLnBrk="1" hangingPunct="1">
              <a:buFontTx/>
              <a:buNone/>
            </a:pPr>
            <a:endParaRPr lang="en-US" altLang="en-US" sz="1200"/>
          </a:p>
          <a:p>
            <a:pPr marL="457200" lvl="1" indent="0" algn="ctr" eaLnBrk="1" hangingPunct="1">
              <a:buFontTx/>
              <a:buNone/>
            </a:pPr>
            <a:r>
              <a:rPr lang="en-US" altLang="en-US"/>
              <a:t>Electromagnetic waves are considered transverse waves because they have similar characteristics. They have a crest, trough, wavelength, and amplitude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382000" cy="914400"/>
          </a:xfrm>
        </p:spPr>
        <p:txBody>
          <a:bodyPr/>
          <a:lstStyle/>
          <a:p>
            <a:pPr algn="ctr"/>
            <a:r>
              <a:rPr lang="en-US" altLang="en-US" sz="3800"/>
              <a:t>Changes in Mediums </a:t>
            </a:r>
            <a:br>
              <a:rPr lang="en-US" altLang="en-US" sz="3300"/>
            </a:br>
            <a:r>
              <a:rPr lang="en-US" altLang="en-US" sz="4000"/>
              <a:t>Diffraction of Light Waves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648200"/>
          </a:xfrm>
        </p:spPr>
        <p:txBody>
          <a:bodyPr/>
          <a:lstStyle/>
          <a:p>
            <a:r>
              <a:rPr lang="en-US" altLang="en-US"/>
              <a:t>Diffraction is the bending of waves around a barrier.</a:t>
            </a:r>
          </a:p>
          <a:p>
            <a:r>
              <a:rPr lang="en-US" altLang="en-US"/>
              <a:t>The amount a wave diffracts depends on its wavelength and the size of the barrier or the opening.</a:t>
            </a:r>
          </a:p>
          <a:p>
            <a:r>
              <a:rPr lang="en-US" altLang="en-US"/>
              <a:t>The greatest amount of diffraction occurs when the barrier or opening  is the same size or smaller than the wavelength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/>
              <a:t>Diffraction</a:t>
            </a:r>
          </a:p>
        </p:txBody>
      </p:sp>
      <p:pic>
        <p:nvPicPr>
          <p:cNvPr id="33795" name="Picture 2" descr="Diffraction of Sound Waves through a Hole in a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4862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975" y="6324600"/>
            <a:ext cx="3095625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0000"/>
                </a:solidFill>
                <a:hlinkClick r:id="rId4"/>
              </a:rPr>
              <a:t>http://library.thinkquest.org/19537/Physics6.html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16478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1490663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2_2 wavediffr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57200"/>
            <a:ext cx="86868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Waves_O20_Diffraction2-ntxt_sx5273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152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382000" cy="914400"/>
          </a:xfrm>
        </p:spPr>
        <p:txBody>
          <a:bodyPr/>
          <a:lstStyle/>
          <a:p>
            <a:pPr algn="ctr"/>
            <a:r>
              <a:rPr lang="en-US" altLang="en-US" sz="3800"/>
              <a:t>Changes in Mediums </a:t>
            </a:r>
            <a:br>
              <a:rPr lang="en-US" altLang="en-US" sz="3300"/>
            </a:br>
            <a:r>
              <a:rPr lang="en-US" altLang="en-US" sz="4000"/>
              <a:t>Diffraction of Light Waves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3124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/>
              <a:t>Light waves have very small wavelengths; therefore, light waves cannot diffract very much around large obstacles, such as buildings. Thus, you cannot see around corners (but you can hear sound around corners)</a:t>
            </a:r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957263" y="5151438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hlinkClick r:id="rId3"/>
              </a:rPr>
              <a:t>http://www.acoustics.salford.ac.uk/feschools/waves/diffract.htm</a:t>
            </a:r>
            <a:r>
              <a:rPr lang="en-US" altLang="en-US" sz="200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59175"/>
            <a:ext cx="51816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382000" cy="914400"/>
          </a:xfrm>
        </p:spPr>
        <p:txBody>
          <a:bodyPr/>
          <a:lstStyle/>
          <a:p>
            <a:pPr algn="ctr"/>
            <a:r>
              <a:rPr lang="en-US" altLang="en-US" sz="3800"/>
              <a:t>Changes in Mediums </a:t>
            </a:r>
            <a:br>
              <a:rPr lang="en-US" altLang="en-US" sz="3300"/>
            </a:br>
            <a:r>
              <a:rPr lang="en-US" altLang="en-US" sz="4000"/>
              <a:t>Refraction of Light Waves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403225" y="1371600"/>
            <a:ext cx="8283575" cy="2209800"/>
          </a:xfrm>
        </p:spPr>
        <p:txBody>
          <a:bodyPr/>
          <a:lstStyle/>
          <a:p>
            <a:r>
              <a:rPr lang="en-US" altLang="en-US"/>
              <a:t>Refraction is the bending of a wave as it moves from one medium into another</a:t>
            </a:r>
          </a:p>
          <a:p>
            <a:r>
              <a:rPr lang="en-US" altLang="en-US"/>
              <a:t>The speed and wavelength of a wave changes during refraction (velocity changes)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04800" y="109538"/>
            <a:ext cx="8610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The speed of light varies depending on the material through which the waves are traveling.</a:t>
            </a:r>
            <a:br>
              <a:rPr lang="en-US" altLang="en-US" sz="1400"/>
            </a:br>
            <a:br>
              <a:rPr lang="en-US" altLang="en-US" sz="2800"/>
            </a:br>
            <a:r>
              <a:rPr lang="en-US" altLang="en-US" sz="2800"/>
              <a:t>When a wave enters a new material at an angle, the part of the wave that enters first begins traveling at a different speed from that of the rest of the wave. 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994025"/>
            <a:ext cx="7564438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457200" y="206375"/>
            <a:ext cx="8077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Refraction is what gives the illusion of a bent straw or spoon in a clear glass of water. </a:t>
            </a:r>
            <a:endParaRPr lang="en-US" altLang="en-US" sz="2000"/>
          </a:p>
          <a:p>
            <a:pPr algn="ctr" eaLnBrk="1" hangingPunct="1"/>
            <a:br>
              <a:rPr lang="en-US" altLang="en-US" sz="2800"/>
            </a:br>
            <a:r>
              <a:rPr lang="en-US" altLang="en-US" sz="2800"/>
              <a:t>Light waves travel faster in air than in water, so as it passes through the water, it slows down and appears to bend.</a:t>
            </a:r>
          </a:p>
        </p:txBody>
      </p:sp>
      <p:pic>
        <p:nvPicPr>
          <p:cNvPr id="39939" name="Picture 3" descr="watert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3200400"/>
            <a:ext cx="39179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152400" y="593725"/>
            <a:ext cx="3810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Refraction at the water surface gives the "broken pencil" effect. 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Submerged objects always appear to be shallower than they are because the light from them changes angle at the surface, bending downward toward the water. </a:t>
            </a:r>
          </a:p>
        </p:txBody>
      </p:sp>
      <p:pic>
        <p:nvPicPr>
          <p:cNvPr id="40963" name="Picture 2" descr="http://hyperphysics.phy-astr.gsu.edu/hbase/geoopt/optpic/brokp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93725"/>
            <a:ext cx="4838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1143000" y="228600"/>
            <a:ext cx="6705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As light passes through a prism, such as a crystal or a drop of water, refraction causes light to bend and separate into many colors and produces a rainbow.</a:t>
            </a:r>
          </a:p>
        </p:txBody>
      </p:sp>
      <p:pic>
        <p:nvPicPr>
          <p:cNvPr id="41987" name="Picture 3" descr="rainbowmea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2286000"/>
            <a:ext cx="5257800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/>
              <a:t>How are Electromagnetic </a:t>
            </a:r>
            <a:br>
              <a:rPr lang="en-US" altLang="en-US" sz="4000"/>
            </a:br>
            <a:r>
              <a:rPr lang="en-US" altLang="en-US" sz="4000"/>
              <a:t>Waves made?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419600"/>
          </a:xfrm>
        </p:spPr>
        <p:txBody>
          <a:bodyPr/>
          <a:lstStyle/>
          <a:p>
            <a:r>
              <a:rPr lang="en-US" altLang="en-US"/>
              <a:t>An electrically charged particle vibrates.</a:t>
            </a:r>
          </a:p>
          <a:p>
            <a:r>
              <a:rPr lang="en-US" altLang="en-US"/>
              <a:t>When the particle vibrates, the electric field vibrates.</a:t>
            </a:r>
          </a:p>
          <a:p>
            <a:r>
              <a:rPr lang="en-US" altLang="en-US"/>
              <a:t>The vibrating electric field creates a vibrating magnetic field.</a:t>
            </a:r>
          </a:p>
          <a:p>
            <a:r>
              <a:rPr lang="en-US" altLang="en-US"/>
              <a:t>The vibration of an electric field and a magnetic field together produces an Electromagnetic (EM) Wave that carries energy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Summarizing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sz="3600"/>
              <a:t>Explain the difference between Diffraction and Refraction.</a:t>
            </a:r>
          </a:p>
          <a:p>
            <a:pPr marL="0" indent="0" algn="ctr">
              <a:buFont typeface="Wingdings" pitchFamily="2" charset="2"/>
              <a:buNone/>
            </a:pPr>
            <a:endParaRPr lang="en-US" altLang="en-US" sz="3600"/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3600"/>
              <a:t>Give examples of both.</a:t>
            </a:r>
          </a:p>
          <a:p>
            <a:pPr marL="0" indent="0" algn="ctr">
              <a:buFont typeface="Wingdings" pitchFamily="2" charset="2"/>
              <a:buNone/>
            </a:pPr>
            <a:endParaRPr lang="en-US" altLang="en-US" sz="3600"/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3600"/>
              <a:t>How is refraction an optical illusion?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130175"/>
            <a:ext cx="7772400" cy="762000"/>
          </a:xfrm>
        </p:spPr>
        <p:txBody>
          <a:bodyPr/>
          <a:lstStyle/>
          <a:p>
            <a:r>
              <a:rPr lang="en-US" altLang="en-US"/>
              <a:t>Electromagnetic Spectrum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647700" y="228600"/>
            <a:ext cx="7772400" cy="1752600"/>
          </a:xfrm>
        </p:spPr>
        <p:txBody>
          <a:bodyPr/>
          <a:lstStyle/>
          <a:p>
            <a:pPr algn="ctr"/>
            <a:r>
              <a:rPr lang="en-US" altLang="en-US"/>
              <a:t>The </a:t>
            </a:r>
            <a:r>
              <a:rPr lang="en-US" altLang="en-US" b="1"/>
              <a:t>Electromagnetic Spectrum </a:t>
            </a:r>
            <a:r>
              <a:rPr lang="en-US" altLang="en-US"/>
              <a:t>illustrates the range of wavelengths and frequencies of electromagnetic waves.</a:t>
            </a:r>
          </a:p>
        </p:txBody>
      </p:sp>
      <p:pic>
        <p:nvPicPr>
          <p:cNvPr id="4" name="Picture 5" descr="A:\EMSp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010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143000" y="6129338"/>
            <a:ext cx="678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/>
              <a:t>Notice that some kinds of waves have overlapping ranges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The electromagnetic 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3338" y="6116638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200"/>
              <a:t>Notice the changes in the frequency of the wavelengths in the spectrum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Distributed Summarizing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23863" y="1436688"/>
            <a:ext cx="8153400" cy="4419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/>
              <a:t>With a partner, discuss the following questions:</a:t>
            </a:r>
          </a:p>
          <a:p>
            <a:pPr marL="0" indent="0" algn="ctr">
              <a:buFont typeface="Wingdings" pitchFamily="2" charset="2"/>
              <a:buNone/>
            </a:pPr>
            <a:endParaRPr lang="en-US" altLang="en-US" sz="1100"/>
          </a:p>
          <a:p>
            <a:pPr marL="0" indent="0" algn="ctr">
              <a:buFont typeface="Wingdings" pitchFamily="2" charset="2"/>
              <a:buNone/>
            </a:pPr>
            <a:r>
              <a:rPr lang="en-US" altLang="en-US"/>
              <a:t>How is an electromagnetic wave different from a mechanical wave (sound)?</a:t>
            </a:r>
          </a:p>
          <a:p>
            <a:pPr marL="0" indent="0" algn="ctr">
              <a:buFont typeface="Wingdings" pitchFamily="2" charset="2"/>
              <a:buNone/>
            </a:pPr>
            <a:endParaRPr lang="en-US" altLang="en-US" sz="1100"/>
          </a:p>
          <a:p>
            <a:pPr marL="0" indent="0" algn="ctr">
              <a:buFont typeface="Wingdings" pitchFamily="2" charset="2"/>
              <a:buNone/>
            </a:pPr>
            <a:r>
              <a:rPr lang="en-US" altLang="en-US"/>
              <a:t>Name some examples of electromagnetic waves. Compare the wavelength and frequency of your examples (you may need to use electromagnetic spectrum diagram)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Changes in Mediums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114800"/>
          </a:xfrm>
        </p:spPr>
        <p:txBody>
          <a:bodyPr/>
          <a:lstStyle/>
          <a:p>
            <a:r>
              <a:rPr lang="en-US" altLang="en-US" sz="3000"/>
              <a:t>Waves do not just stop when they reach the end of a medium or when they meet an obstacle in the path. </a:t>
            </a:r>
            <a:endParaRPr lang="en-US" altLang="en-US" sz="2800"/>
          </a:p>
          <a:p>
            <a:r>
              <a:rPr lang="en-US" altLang="en-US" sz="3000"/>
              <a:t>These behaviors were first introduced in the lesson on sound. They include: absorption, reflection, diffraction, and refraction.</a:t>
            </a:r>
          </a:p>
          <a:p>
            <a:r>
              <a:rPr lang="en-US" altLang="en-US" sz="3000"/>
              <a:t>We will be examining these behaviors in regards to light waves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186737" cy="914400"/>
          </a:xfrm>
        </p:spPr>
        <p:txBody>
          <a:bodyPr/>
          <a:lstStyle/>
          <a:p>
            <a:r>
              <a:rPr lang="en-US" altLang="en-US" sz="4000"/>
              <a:t>Changes in Mediums: Light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924800" cy="3733800"/>
          </a:xfrm>
        </p:spPr>
        <p:txBody>
          <a:bodyPr/>
          <a:lstStyle/>
          <a:p>
            <a:pPr>
              <a:defRPr/>
            </a:pPr>
            <a:r>
              <a:rPr lang="en-US" dirty="0"/>
              <a:t>When light waves strike an object, some of the waves are </a:t>
            </a:r>
            <a:r>
              <a:rPr lang="en-US" b="1" dirty="0"/>
              <a:t>absorbed</a:t>
            </a:r>
            <a:r>
              <a:rPr lang="en-US" dirty="0"/>
              <a:t> by the object, some are </a:t>
            </a:r>
            <a:r>
              <a:rPr lang="en-US" b="1" dirty="0"/>
              <a:t>reflected</a:t>
            </a:r>
            <a:r>
              <a:rPr lang="en-US" dirty="0"/>
              <a:t> by it, and some might pass through it (transmitted).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dirty="0"/>
              <a:t>What happens to light when it strikes the object depends on the material of the object.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382000" cy="914400"/>
          </a:xfrm>
        </p:spPr>
        <p:txBody>
          <a:bodyPr/>
          <a:lstStyle/>
          <a:p>
            <a:pPr algn="ctr"/>
            <a:r>
              <a:rPr lang="en-US" altLang="en-US" sz="3800"/>
              <a:t>Changes in Mediums </a:t>
            </a:r>
            <a:br>
              <a:rPr lang="en-US" altLang="en-US" sz="3300"/>
            </a:br>
            <a:r>
              <a:rPr lang="en-US" altLang="en-US" sz="4000"/>
              <a:t>Absorption of Light Waves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648200"/>
          </a:xfrm>
        </p:spPr>
        <p:txBody>
          <a:bodyPr/>
          <a:lstStyle/>
          <a:p>
            <a:r>
              <a:rPr lang="en-US" altLang="en-US" sz="4000" b="1"/>
              <a:t>Absorption</a:t>
            </a:r>
            <a:r>
              <a:rPr lang="en-US" altLang="en-US" sz="4000"/>
              <a:t> is the transfer of light energy to matter</a:t>
            </a:r>
          </a:p>
          <a:p>
            <a:r>
              <a:rPr lang="en-US" altLang="en-US" sz="4000"/>
              <a:t>Absorbed light can make things feel warmer</a:t>
            </a:r>
          </a:p>
          <a:p>
            <a:r>
              <a:rPr lang="en-US" altLang="en-US" sz="4000"/>
              <a:t>Think of examples of light absorption that you have experienced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1396</TotalTime>
  <Words>1574</Words>
  <Application>Microsoft Macintosh PowerPoint</Application>
  <PresentationFormat>On-screen Show (4:3)</PresentationFormat>
  <Paragraphs>145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Comic Sans MS</vt:lpstr>
      <vt:lpstr>Times New Roman</vt:lpstr>
      <vt:lpstr>Wingdings</vt:lpstr>
      <vt:lpstr>Radial</vt:lpstr>
      <vt:lpstr>1_Radial</vt:lpstr>
      <vt:lpstr>2_Radial</vt:lpstr>
      <vt:lpstr>3_Radial</vt:lpstr>
      <vt:lpstr>4_Radial</vt:lpstr>
      <vt:lpstr>5_Radial</vt:lpstr>
      <vt:lpstr>Electromagnetic Waves:  Mediums</vt:lpstr>
      <vt:lpstr>Let’s Review Electromagnetic Waves</vt:lpstr>
      <vt:lpstr>How are Electromagnetic  Waves made?</vt:lpstr>
      <vt:lpstr>Electromagnetic Spectrum</vt:lpstr>
      <vt:lpstr>PowerPoint Presentation</vt:lpstr>
      <vt:lpstr>Distributed Summarizing</vt:lpstr>
      <vt:lpstr>Changes in Mediums</vt:lpstr>
      <vt:lpstr>Changes in Mediums: Light Waves</vt:lpstr>
      <vt:lpstr>Changes in Mediums  Absorption of Light Waves</vt:lpstr>
      <vt:lpstr>PowerPoint Presentation</vt:lpstr>
      <vt:lpstr>Changes in Mediums: Absorption of Light Waves</vt:lpstr>
      <vt:lpstr>Changes in Mediums  Reflection of Light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in Mediums  Diffraction of Light Waves</vt:lpstr>
      <vt:lpstr>Diffraction</vt:lpstr>
      <vt:lpstr>PowerPoint Presentation</vt:lpstr>
      <vt:lpstr>PowerPoint Presentation</vt:lpstr>
      <vt:lpstr>Changes in Mediums  Diffraction of Light Waves</vt:lpstr>
      <vt:lpstr>Changes in Mediums  Refraction of Light Waves</vt:lpstr>
      <vt:lpstr>PowerPoint Presentation</vt:lpstr>
      <vt:lpstr>PowerPoint Presentation</vt:lpstr>
      <vt:lpstr>PowerPoint Presentation</vt:lpstr>
      <vt:lpstr>PowerPoint Presentation</vt:lpstr>
      <vt:lpstr>Distributed Summarizing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    11/26/07</dc:title>
  <dc:creator>Ellen Meadows</dc:creator>
  <cp:lastModifiedBy>Fletcher, Chante Lynette</cp:lastModifiedBy>
  <cp:revision>114</cp:revision>
  <cp:lastPrinted>2013-02-26T16:14:13Z</cp:lastPrinted>
  <dcterms:created xsi:type="dcterms:W3CDTF">2007-11-27T00:28:01Z</dcterms:created>
  <dcterms:modified xsi:type="dcterms:W3CDTF">2019-04-08T13:47:58Z</dcterms:modified>
</cp:coreProperties>
</file>