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14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2/11/2019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2/11/2019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2/11/2019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564BB-B47C-456F-A88A-DBE8399AA927}"/>
              </a:ext>
            </a:extLst>
          </p:cNvPr>
          <p:cNvSpPr>
            <a:spLocks noGrp="1"/>
          </p:cNvSpPr>
          <p:nvPr>
            <p:ph type="ctrTitle"/>
          </p:nvPr>
        </p:nvSpPr>
        <p:spPr/>
        <p:txBody>
          <a:bodyPr/>
          <a:lstStyle/>
          <a:p>
            <a:r>
              <a:rPr lang="en-US" dirty="0"/>
              <a:t>Energy Writers Workshop</a:t>
            </a:r>
          </a:p>
        </p:txBody>
      </p:sp>
      <p:sp>
        <p:nvSpPr>
          <p:cNvPr id="3" name="Subtitle 2">
            <a:extLst>
              <a:ext uri="{FF2B5EF4-FFF2-40B4-BE49-F238E27FC236}">
                <a16:creationId xmlns:a16="http://schemas.microsoft.com/office/drawing/2014/main" id="{19D3F531-E591-4960-ACF5-5046A4AB803E}"/>
              </a:ext>
            </a:extLst>
          </p:cNvPr>
          <p:cNvSpPr>
            <a:spLocks noGrp="1"/>
          </p:cNvSpPr>
          <p:nvPr>
            <p:ph type="subTitle" idx="1"/>
          </p:nvPr>
        </p:nvSpPr>
        <p:spPr/>
        <p:txBody>
          <a:bodyPr/>
          <a:lstStyle/>
          <a:p>
            <a:r>
              <a:rPr lang="en-US" dirty="0"/>
              <a:t>Assigned Thursday, February 7, 2019</a:t>
            </a:r>
          </a:p>
          <a:p>
            <a:r>
              <a:rPr lang="en-US" dirty="0"/>
              <a:t>Due Thursday, February 14, 2019</a:t>
            </a:r>
          </a:p>
        </p:txBody>
      </p:sp>
    </p:spTree>
    <p:extLst>
      <p:ext uri="{BB962C8B-B14F-4D97-AF65-F5344CB8AC3E}">
        <p14:creationId xmlns:p14="http://schemas.microsoft.com/office/powerpoint/2010/main" val="3128775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C4CF-1C94-4273-9D9A-8D164F72E916}"/>
              </a:ext>
            </a:extLst>
          </p:cNvPr>
          <p:cNvSpPr>
            <a:spLocks noGrp="1"/>
          </p:cNvSpPr>
          <p:nvPr>
            <p:ph type="title"/>
          </p:nvPr>
        </p:nvSpPr>
        <p:spPr>
          <a:xfrm>
            <a:off x="2151622" y="249074"/>
            <a:ext cx="7729728" cy="1188720"/>
          </a:xfrm>
          <a:noFill/>
        </p:spPr>
        <p:txBody>
          <a:bodyPr/>
          <a:lstStyle/>
          <a:p>
            <a:r>
              <a:rPr lang="en-US" dirty="0"/>
              <a:t>What You Need to Know</a:t>
            </a:r>
          </a:p>
        </p:txBody>
      </p:sp>
      <p:sp>
        <p:nvSpPr>
          <p:cNvPr id="4" name="Content Placeholder 3">
            <a:extLst>
              <a:ext uri="{FF2B5EF4-FFF2-40B4-BE49-F238E27FC236}">
                <a16:creationId xmlns:a16="http://schemas.microsoft.com/office/drawing/2014/main" id="{8306FEF2-E30F-444F-8A7E-3532A624A0A6}"/>
              </a:ext>
            </a:extLst>
          </p:cNvPr>
          <p:cNvSpPr>
            <a:spLocks noGrp="1"/>
          </p:cNvSpPr>
          <p:nvPr>
            <p:ph sz="half" idx="1"/>
          </p:nvPr>
        </p:nvSpPr>
        <p:spPr>
          <a:xfrm>
            <a:off x="344557" y="1683027"/>
            <a:ext cx="5671929" cy="5049076"/>
          </a:xfrm>
        </p:spPr>
        <p:txBody>
          <a:bodyPr>
            <a:normAutofit fontScale="85000" lnSpcReduction="20000"/>
          </a:bodyPr>
          <a:lstStyle/>
          <a:p>
            <a:r>
              <a:rPr lang="en-US" sz="3200" dirty="0"/>
              <a:t>Assigned: Thursday, February 7, 2019</a:t>
            </a:r>
          </a:p>
          <a:p>
            <a:r>
              <a:rPr lang="en-US" sz="3200" dirty="0"/>
              <a:t>Draft Due: Monday, February 11, 2019</a:t>
            </a:r>
          </a:p>
          <a:p>
            <a:r>
              <a:rPr lang="en-US" sz="3200" dirty="0"/>
              <a:t>Complete Project Due: Thursday, February 14, 2019.</a:t>
            </a:r>
          </a:p>
          <a:p>
            <a:r>
              <a:rPr lang="en-US" sz="3200" dirty="0"/>
              <a:t>These 4 writing assignments are to be typed and made into a mini book with hand drawn and colored illustrations to go with each piece of writing.</a:t>
            </a:r>
          </a:p>
          <a:p>
            <a:r>
              <a:rPr lang="en-US" sz="3200" dirty="0"/>
              <a:t>Final copy </a:t>
            </a:r>
            <a:r>
              <a:rPr lang="en-US" sz="3200" b="1" u="sng" dirty="0"/>
              <a:t>MUST</a:t>
            </a:r>
            <a:r>
              <a:rPr lang="en-US" sz="3200" dirty="0"/>
              <a:t> be typed and bound like a book</a:t>
            </a:r>
          </a:p>
          <a:p>
            <a:endParaRPr lang="en-US" dirty="0"/>
          </a:p>
        </p:txBody>
      </p:sp>
      <p:sp>
        <p:nvSpPr>
          <p:cNvPr id="5" name="Content Placeholder 4">
            <a:extLst>
              <a:ext uri="{FF2B5EF4-FFF2-40B4-BE49-F238E27FC236}">
                <a16:creationId xmlns:a16="http://schemas.microsoft.com/office/drawing/2014/main" id="{FE73E7D6-48CD-4FD4-9F11-61973A1362DA}"/>
              </a:ext>
            </a:extLst>
          </p:cNvPr>
          <p:cNvSpPr>
            <a:spLocks noGrp="1"/>
          </p:cNvSpPr>
          <p:nvPr>
            <p:ph sz="half" idx="2"/>
          </p:nvPr>
        </p:nvSpPr>
        <p:spPr>
          <a:xfrm>
            <a:off x="6016486" y="1683026"/>
            <a:ext cx="5777949" cy="5049077"/>
          </a:xfrm>
        </p:spPr>
        <p:txBody>
          <a:bodyPr>
            <a:normAutofit fontScale="85000" lnSpcReduction="20000"/>
          </a:bodyPr>
          <a:lstStyle/>
          <a:p>
            <a:pPr marL="0" indent="0">
              <a:buNone/>
            </a:pPr>
            <a:r>
              <a:rPr lang="en-US" sz="2400" b="1" dirty="0"/>
              <a:t>#1—Autobiography </a:t>
            </a:r>
            <a:r>
              <a:rPr lang="en-US" sz="2400" dirty="0"/>
              <a:t>using personification; does not have to be a full essay but at least 3 quality paragraphs.</a:t>
            </a:r>
          </a:p>
          <a:p>
            <a:pPr marL="0" indent="0">
              <a:buNone/>
            </a:pPr>
            <a:r>
              <a:rPr lang="en-US" sz="2400" b="1" dirty="0"/>
              <a:t>#2—RACE strategy </a:t>
            </a:r>
            <a:r>
              <a:rPr lang="en-US" sz="2400" dirty="0"/>
              <a:t>question; minimum of 5 sentences.</a:t>
            </a:r>
          </a:p>
          <a:p>
            <a:pPr marL="0" indent="0">
              <a:buNone/>
            </a:pPr>
            <a:r>
              <a:rPr lang="en-US" sz="2400" b="1" dirty="0"/>
              <a:t>#3—RACE strategy </a:t>
            </a:r>
            <a:r>
              <a:rPr lang="en-US" sz="2400" dirty="0"/>
              <a:t>question; minimum of 5 sentences.</a:t>
            </a:r>
          </a:p>
          <a:p>
            <a:pPr marL="0" indent="0">
              <a:buNone/>
            </a:pPr>
            <a:r>
              <a:rPr lang="en-US" sz="2400" b="1" dirty="0"/>
              <a:t>#4—Poem </a:t>
            </a:r>
            <a:r>
              <a:rPr lang="en-US" sz="2400" dirty="0"/>
              <a:t>about energy must include 3 types of energy, what they are, and how they work.  (May NOT be an acrostic poem)</a:t>
            </a:r>
          </a:p>
          <a:p>
            <a:pPr marL="0" indent="0">
              <a:buNone/>
            </a:pPr>
            <a:r>
              <a:rPr lang="en-US" sz="2400" b="1" dirty="0"/>
              <a:t>#5—Extra Credit—Free Write</a:t>
            </a:r>
            <a:r>
              <a:rPr lang="en-US" sz="2400" dirty="0"/>
              <a:t>: you may choose from the following types of literature to add to your book.  Your topic is The Law of Conservation of Energy.  (Can be about any of the forms of energy or heat transfer and how they transfer from one form to another)</a:t>
            </a:r>
          </a:p>
          <a:p>
            <a:pPr lvl="1"/>
            <a:r>
              <a:rPr lang="en-US" sz="2400" dirty="0"/>
              <a:t>Comic Strip (minimum of 5 frames), Poem, Essay, or Short Story</a:t>
            </a:r>
          </a:p>
          <a:p>
            <a:pPr lvl="1"/>
            <a:endParaRPr lang="en-US" dirty="0"/>
          </a:p>
          <a:p>
            <a:endParaRPr lang="en-US" dirty="0"/>
          </a:p>
        </p:txBody>
      </p:sp>
    </p:spTree>
    <p:extLst>
      <p:ext uri="{BB962C8B-B14F-4D97-AF65-F5344CB8AC3E}">
        <p14:creationId xmlns:p14="http://schemas.microsoft.com/office/powerpoint/2010/main" val="31414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30ACE59-C97B-4C09-B7A0-F60CF7232376}"/>
              </a:ext>
            </a:extLst>
          </p:cNvPr>
          <p:cNvGraphicFramePr>
            <a:graphicFrameLocks noGrp="1"/>
          </p:cNvGraphicFramePr>
          <p:nvPr>
            <p:ph idx="1"/>
            <p:extLst>
              <p:ext uri="{D42A27DB-BD31-4B8C-83A1-F6EECF244321}">
                <p14:modId xmlns:p14="http://schemas.microsoft.com/office/powerpoint/2010/main" val="50762237"/>
              </p:ext>
            </p:extLst>
          </p:nvPr>
        </p:nvGraphicFramePr>
        <p:xfrm>
          <a:off x="324677" y="192505"/>
          <a:ext cx="11542644" cy="6582727"/>
        </p:xfrm>
        <a:graphic>
          <a:graphicData uri="http://schemas.openxmlformats.org/drawingml/2006/table">
            <a:tbl>
              <a:tblPr firstRow="1" bandRow="1">
                <a:tableStyleId>{5C22544A-7EE6-4342-B048-85BDC9FD1C3A}</a:tableStyleId>
              </a:tblPr>
              <a:tblGrid>
                <a:gridCol w="1632459">
                  <a:extLst>
                    <a:ext uri="{9D8B030D-6E8A-4147-A177-3AD203B41FA5}">
                      <a16:colId xmlns:a16="http://schemas.microsoft.com/office/drawing/2014/main" val="634978708"/>
                    </a:ext>
                  </a:extLst>
                </a:gridCol>
                <a:gridCol w="3386388">
                  <a:extLst>
                    <a:ext uri="{9D8B030D-6E8A-4147-A177-3AD203B41FA5}">
                      <a16:colId xmlns:a16="http://schemas.microsoft.com/office/drawing/2014/main" val="2979094018"/>
                    </a:ext>
                  </a:extLst>
                </a:gridCol>
                <a:gridCol w="1562100">
                  <a:extLst>
                    <a:ext uri="{9D8B030D-6E8A-4147-A177-3AD203B41FA5}">
                      <a16:colId xmlns:a16="http://schemas.microsoft.com/office/drawing/2014/main" val="1240636243"/>
                    </a:ext>
                  </a:extLst>
                </a:gridCol>
                <a:gridCol w="1657350">
                  <a:extLst>
                    <a:ext uri="{9D8B030D-6E8A-4147-A177-3AD203B41FA5}">
                      <a16:colId xmlns:a16="http://schemas.microsoft.com/office/drawing/2014/main" val="3685274195"/>
                    </a:ext>
                  </a:extLst>
                </a:gridCol>
                <a:gridCol w="1685925">
                  <a:extLst>
                    <a:ext uri="{9D8B030D-6E8A-4147-A177-3AD203B41FA5}">
                      <a16:colId xmlns:a16="http://schemas.microsoft.com/office/drawing/2014/main" val="582078538"/>
                    </a:ext>
                  </a:extLst>
                </a:gridCol>
                <a:gridCol w="1618422">
                  <a:extLst>
                    <a:ext uri="{9D8B030D-6E8A-4147-A177-3AD203B41FA5}">
                      <a16:colId xmlns:a16="http://schemas.microsoft.com/office/drawing/2014/main" val="2386439339"/>
                    </a:ext>
                  </a:extLst>
                </a:gridCol>
              </a:tblGrid>
              <a:tr h="804017">
                <a:tc>
                  <a:txBody>
                    <a:bodyPr/>
                    <a:lstStyle/>
                    <a:p>
                      <a:pPr algn="ctr"/>
                      <a:r>
                        <a:rPr lang="en-US" sz="1400" dirty="0"/>
                        <a:t>Criteria</a:t>
                      </a:r>
                    </a:p>
                  </a:txBody>
                  <a:tcPr anchor="ctr"/>
                </a:tc>
                <a:tc>
                  <a:txBody>
                    <a:bodyPr/>
                    <a:lstStyle/>
                    <a:p>
                      <a:pPr algn="ctr"/>
                      <a:r>
                        <a:rPr lang="en-US" sz="1400" dirty="0"/>
                        <a:t>Description</a:t>
                      </a:r>
                    </a:p>
                  </a:txBody>
                  <a:tcPr anchor="ctr"/>
                </a:tc>
                <a:tc>
                  <a:txBody>
                    <a:bodyPr/>
                    <a:lstStyle/>
                    <a:p>
                      <a:pPr algn="ctr"/>
                      <a:r>
                        <a:rPr lang="en-US" sz="1400" dirty="0"/>
                        <a:t>20 Points</a:t>
                      </a:r>
                    </a:p>
                    <a:p>
                      <a:pPr algn="ctr"/>
                      <a:r>
                        <a:rPr lang="en-US" sz="1400" dirty="0"/>
                        <a:t>Exceeds Expectations</a:t>
                      </a:r>
                    </a:p>
                  </a:txBody>
                  <a:tcPr anchor="ctr"/>
                </a:tc>
                <a:tc>
                  <a:txBody>
                    <a:bodyPr/>
                    <a:lstStyle/>
                    <a:p>
                      <a:pPr algn="ctr"/>
                      <a:r>
                        <a:rPr lang="en-US" sz="1400" dirty="0"/>
                        <a:t>15 Points</a:t>
                      </a:r>
                    </a:p>
                    <a:p>
                      <a:pPr algn="ctr"/>
                      <a:r>
                        <a:rPr lang="en-US" sz="1400" dirty="0"/>
                        <a:t>Meets Expectations</a:t>
                      </a:r>
                    </a:p>
                  </a:txBody>
                  <a:tcPr anchor="ctr"/>
                </a:tc>
                <a:tc>
                  <a:txBody>
                    <a:bodyPr/>
                    <a:lstStyle/>
                    <a:p>
                      <a:pPr algn="ctr"/>
                      <a:r>
                        <a:rPr lang="en-US" sz="1400" dirty="0"/>
                        <a:t>10 Points</a:t>
                      </a:r>
                    </a:p>
                    <a:p>
                      <a:pPr algn="ctr"/>
                      <a:r>
                        <a:rPr lang="en-US" sz="1400" dirty="0"/>
                        <a:t>Missing 1-2 Major Components</a:t>
                      </a:r>
                    </a:p>
                  </a:txBody>
                  <a:tcPr anchor="ctr"/>
                </a:tc>
                <a:tc>
                  <a:txBody>
                    <a:bodyPr/>
                    <a:lstStyle/>
                    <a:p>
                      <a:pPr algn="ctr"/>
                      <a:r>
                        <a:rPr lang="en-US" sz="1400" dirty="0"/>
                        <a:t>5 Points </a:t>
                      </a:r>
                    </a:p>
                    <a:p>
                      <a:pPr algn="ctr"/>
                      <a:r>
                        <a:rPr lang="en-US" sz="1400" dirty="0"/>
                        <a:t>Missing 3+ Major Components</a:t>
                      </a:r>
                    </a:p>
                  </a:txBody>
                  <a:tcPr anchor="ctr"/>
                </a:tc>
                <a:extLst>
                  <a:ext uri="{0D108BD9-81ED-4DB2-BD59-A6C34878D82A}">
                    <a16:rowId xmlns:a16="http://schemas.microsoft.com/office/drawing/2014/main" val="2251988570"/>
                  </a:ext>
                </a:extLst>
              </a:tr>
              <a:tr h="1457282">
                <a:tc>
                  <a:txBody>
                    <a:bodyPr/>
                    <a:lstStyle/>
                    <a:p>
                      <a:r>
                        <a:rPr lang="en-US" sz="1400" b="1" dirty="0"/>
                        <a:t>Logistics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dirty="0"/>
                        <a:t>Typed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dirty="0"/>
                        <a:t>Bound into a book</a:t>
                      </a:r>
                    </a:p>
                    <a:p>
                      <a:pPr marL="285750" indent="-285750">
                        <a:buFont typeface="Arial" panose="020B0604020202020204" pitchFamily="34" charset="0"/>
                        <a:buChar char="•"/>
                      </a:pPr>
                      <a:r>
                        <a:rPr lang="en-US" sz="900" b="1" dirty="0"/>
                        <a:t>Book Cover</a:t>
                      </a:r>
                    </a:p>
                    <a:p>
                      <a:pPr marL="285750" indent="-285750">
                        <a:buFont typeface="Arial" panose="020B0604020202020204" pitchFamily="34" charset="0"/>
                        <a:buChar char="•"/>
                      </a:pPr>
                      <a:r>
                        <a:rPr lang="en-US" sz="900" b="1" dirty="0"/>
                        <a:t>Title</a:t>
                      </a:r>
                    </a:p>
                    <a:p>
                      <a:pPr marL="285750" indent="-285750">
                        <a:buFont typeface="Arial" panose="020B0604020202020204" pitchFamily="34" charset="0"/>
                        <a:buChar char="•"/>
                      </a:pPr>
                      <a:r>
                        <a:rPr lang="en-US" sz="900" b="1" dirty="0"/>
                        <a:t>Author </a:t>
                      </a:r>
                    </a:p>
                    <a:p>
                      <a:pPr marL="285750" indent="-285750">
                        <a:buFont typeface="Arial" panose="020B0604020202020204" pitchFamily="34" charset="0"/>
                        <a:buChar char="•"/>
                      </a:pPr>
                      <a:r>
                        <a:rPr lang="en-US" sz="900" b="1" dirty="0"/>
                        <a:t>Illustrator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dirty="0"/>
                        <a:t>Hand drawn illustrations</a:t>
                      </a:r>
                    </a:p>
                    <a:p>
                      <a:pPr marL="285750" indent="-285750">
                        <a:buFont typeface="Arial" panose="020B0604020202020204" pitchFamily="34" charset="0"/>
                        <a:buChar char="•"/>
                      </a:pPr>
                      <a:r>
                        <a:rPr lang="en-US" sz="900" b="1" dirty="0"/>
                        <a:t>Illustration on cover</a:t>
                      </a:r>
                    </a:p>
                    <a:p>
                      <a:pPr marL="285750" indent="-285750">
                        <a:buFont typeface="Arial" panose="020B0604020202020204" pitchFamily="34" charset="0"/>
                        <a:buChar char="•"/>
                      </a:pPr>
                      <a:r>
                        <a:rPr lang="en-US" sz="900" b="1" dirty="0"/>
                        <a:t>Illustrations colored</a:t>
                      </a:r>
                    </a:p>
                  </a:txBody>
                  <a:tcPr anchor="ctr"/>
                </a:tc>
                <a:tc>
                  <a:txBody>
                    <a:bodyPr/>
                    <a:lstStyle/>
                    <a:p>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4148881825"/>
                  </a:ext>
                </a:extLst>
              </a:tr>
              <a:tr h="1005022">
                <a:tc>
                  <a:txBody>
                    <a:bodyPr/>
                    <a:lstStyle/>
                    <a:p>
                      <a:r>
                        <a:rPr lang="en-US" sz="1400" b="1" dirty="0"/>
                        <a:t>#1 Autobiography</a:t>
                      </a:r>
                    </a:p>
                  </a:txBody>
                  <a:tcPr anchor="ctr"/>
                </a:tc>
                <a:tc>
                  <a:txBody>
                    <a:bodyPr/>
                    <a:lstStyle/>
                    <a:p>
                      <a:pPr marL="0" indent="0">
                        <a:buFont typeface="Arial" panose="020B0604020202020204" pitchFamily="34" charset="0"/>
                        <a:buNone/>
                      </a:pPr>
                      <a:r>
                        <a:rPr lang="en-US" sz="900" b="1" dirty="0"/>
                        <a:t>Minimum of 3 Paragraphs</a:t>
                      </a:r>
                    </a:p>
                    <a:p>
                      <a:pPr marL="0" indent="0">
                        <a:buFont typeface="Arial" panose="020B0604020202020204" pitchFamily="34" charset="0"/>
                        <a:buNone/>
                      </a:pPr>
                      <a:r>
                        <a:rPr lang="en-US" sz="900" b="1" dirty="0"/>
                        <a:t>Described: </a:t>
                      </a:r>
                    </a:p>
                    <a:p>
                      <a:pPr marL="285750" indent="-285750">
                        <a:buFont typeface="Arial" panose="020B0604020202020204" pitchFamily="34" charset="0"/>
                        <a:buChar char="•"/>
                      </a:pPr>
                      <a:r>
                        <a:rPr lang="en-US" sz="900" b="1" dirty="0"/>
                        <a:t>What it is</a:t>
                      </a:r>
                    </a:p>
                    <a:p>
                      <a:pPr marL="285750" indent="-285750">
                        <a:buFont typeface="Arial" panose="020B0604020202020204" pitchFamily="34" charset="0"/>
                        <a:buChar char="•"/>
                      </a:pPr>
                      <a:r>
                        <a:rPr lang="en-US" sz="900" b="1" dirty="0"/>
                        <a:t>Where it comes from</a:t>
                      </a:r>
                    </a:p>
                    <a:p>
                      <a:pPr marL="285750" indent="-285750">
                        <a:buFont typeface="Arial" panose="020B0604020202020204" pitchFamily="34" charset="0"/>
                        <a:buChar char="•"/>
                      </a:pPr>
                      <a:r>
                        <a:rPr lang="en-US" sz="900" b="1" dirty="0"/>
                        <a:t>How it works</a:t>
                      </a:r>
                    </a:p>
                    <a:p>
                      <a:pPr marL="0" indent="0">
                        <a:buFont typeface="Arial" panose="020B0604020202020204" pitchFamily="34" charset="0"/>
                        <a:buNone/>
                      </a:pPr>
                      <a:r>
                        <a:rPr lang="en-US" sz="900" b="1" dirty="0"/>
                        <a:t>Illustration</a:t>
                      </a:r>
                    </a:p>
                  </a:txBody>
                  <a:tcPr anchor="ct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3761630629"/>
                  </a:ext>
                </a:extLst>
              </a:tr>
              <a:tr h="1024535">
                <a:tc>
                  <a:txBody>
                    <a:bodyPr/>
                    <a:lstStyle/>
                    <a:p>
                      <a:r>
                        <a:rPr lang="en-US" sz="1400" b="1" dirty="0"/>
                        <a:t>#2 RACE </a:t>
                      </a:r>
                    </a:p>
                  </a:txBody>
                  <a:tcPr anchor="ctr"/>
                </a:tc>
                <a:tc>
                  <a:txBody>
                    <a:bodyPr/>
                    <a:lstStyle/>
                    <a:p>
                      <a:pPr marL="171450" indent="-171450">
                        <a:buFont typeface="Arial" panose="020B0604020202020204" pitchFamily="34" charset="0"/>
                        <a:buChar char="•"/>
                      </a:pPr>
                      <a:r>
                        <a:rPr lang="en-US" sz="900" b="1" dirty="0"/>
                        <a:t>Minimum of 5 Sentences</a:t>
                      </a:r>
                    </a:p>
                    <a:p>
                      <a:pPr marL="171450" indent="-171450">
                        <a:buFont typeface="Arial" panose="020B0604020202020204" pitchFamily="34" charset="0"/>
                        <a:buChar char="•"/>
                      </a:pPr>
                      <a:r>
                        <a:rPr lang="en-US" sz="900" b="1" dirty="0"/>
                        <a:t>Restated the question</a:t>
                      </a:r>
                    </a:p>
                    <a:p>
                      <a:pPr marL="171450" indent="-171450">
                        <a:buFont typeface="Arial" panose="020B0604020202020204" pitchFamily="34" charset="0"/>
                        <a:buChar char="•"/>
                      </a:pPr>
                      <a:r>
                        <a:rPr lang="en-US" sz="900" b="1" dirty="0"/>
                        <a:t>Answered the question</a:t>
                      </a:r>
                    </a:p>
                    <a:p>
                      <a:pPr marL="171450" indent="-171450">
                        <a:buFont typeface="Arial" panose="020B0604020202020204" pitchFamily="34" charset="0"/>
                        <a:buChar char="•"/>
                      </a:pPr>
                      <a:r>
                        <a:rPr lang="en-US" sz="900" b="1" dirty="0"/>
                        <a:t>Cited textual evidence</a:t>
                      </a:r>
                    </a:p>
                    <a:p>
                      <a:pPr marL="171450" indent="-171450">
                        <a:buFont typeface="Arial" panose="020B0604020202020204" pitchFamily="34" charset="0"/>
                        <a:buChar char="•"/>
                      </a:pPr>
                      <a:r>
                        <a:rPr lang="en-US" sz="900" b="1" dirty="0"/>
                        <a:t>Extended and explained the answer </a:t>
                      </a:r>
                    </a:p>
                    <a:p>
                      <a:pPr marL="171450" indent="-171450">
                        <a:buFont typeface="Arial" panose="020B0604020202020204" pitchFamily="34" charset="0"/>
                        <a:buChar char="•"/>
                      </a:pPr>
                      <a:r>
                        <a:rPr lang="en-US" sz="900" b="1" dirty="0"/>
                        <a:t>Illustration</a:t>
                      </a:r>
                    </a:p>
                  </a:txBody>
                  <a:tcPr anchor="ct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4101482780"/>
                  </a:ext>
                </a:extLst>
              </a:tr>
              <a:tr h="1042167">
                <a:tc>
                  <a:txBody>
                    <a:bodyPr/>
                    <a:lstStyle/>
                    <a:p>
                      <a:r>
                        <a:rPr lang="en-US" sz="1400" b="1" dirty="0"/>
                        <a:t>#3 RACE </a:t>
                      </a:r>
                    </a:p>
                  </a:txBody>
                  <a:tcPr anchor="ctr"/>
                </a:tc>
                <a:tc>
                  <a:txBody>
                    <a:bodyPr/>
                    <a:lstStyle/>
                    <a:p>
                      <a:pPr marL="171450" indent="-171450">
                        <a:buFont typeface="Arial" panose="020B0604020202020204" pitchFamily="34" charset="0"/>
                        <a:buChar char="•"/>
                      </a:pPr>
                      <a:r>
                        <a:rPr lang="en-US" sz="900" b="1" dirty="0"/>
                        <a:t>Minimum of 5 Sentences</a:t>
                      </a:r>
                    </a:p>
                    <a:p>
                      <a:pPr marL="171450" indent="-171450">
                        <a:buFont typeface="Arial" panose="020B0604020202020204" pitchFamily="34" charset="0"/>
                        <a:buChar char="•"/>
                      </a:pPr>
                      <a:r>
                        <a:rPr lang="en-US" sz="900" b="1" dirty="0"/>
                        <a:t>Restated the question</a:t>
                      </a:r>
                    </a:p>
                    <a:p>
                      <a:pPr marL="171450" indent="-171450">
                        <a:buFont typeface="Arial" panose="020B0604020202020204" pitchFamily="34" charset="0"/>
                        <a:buChar char="•"/>
                      </a:pPr>
                      <a:r>
                        <a:rPr lang="en-US" sz="900" b="1" dirty="0"/>
                        <a:t>Answered the question</a:t>
                      </a:r>
                    </a:p>
                    <a:p>
                      <a:pPr marL="171450" indent="-171450">
                        <a:buFont typeface="Arial" panose="020B0604020202020204" pitchFamily="34" charset="0"/>
                        <a:buChar char="•"/>
                      </a:pPr>
                      <a:r>
                        <a:rPr lang="en-US" sz="900" b="1" dirty="0"/>
                        <a:t>Cited textual evidence</a:t>
                      </a:r>
                    </a:p>
                    <a:p>
                      <a:pPr marL="171450" indent="-171450">
                        <a:buFont typeface="Arial" panose="020B0604020202020204" pitchFamily="34" charset="0"/>
                        <a:buChar char="•"/>
                      </a:pPr>
                      <a:r>
                        <a:rPr lang="en-US" sz="900" b="1" dirty="0"/>
                        <a:t>Extended and explained the answer </a:t>
                      </a:r>
                    </a:p>
                    <a:p>
                      <a:pPr marL="171450" indent="-171450">
                        <a:buFont typeface="Arial" panose="020B0604020202020204" pitchFamily="34" charset="0"/>
                        <a:buChar char="•"/>
                      </a:pPr>
                      <a:r>
                        <a:rPr lang="en-US" sz="900" b="1" dirty="0"/>
                        <a:t>Illustration</a:t>
                      </a:r>
                    </a:p>
                  </a:txBody>
                  <a:tcPr anchor="ct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134029727"/>
                  </a:ext>
                </a:extLst>
              </a:tr>
              <a:tr h="1249704">
                <a:tc>
                  <a:txBody>
                    <a:bodyPr/>
                    <a:lstStyle/>
                    <a:p>
                      <a:r>
                        <a:rPr lang="en-US" sz="1400" b="1" dirty="0"/>
                        <a:t>#4 Poem </a:t>
                      </a:r>
                    </a:p>
                  </a:txBody>
                  <a:tcPr anchor="ctr"/>
                </a:tc>
                <a:tc>
                  <a:txBody>
                    <a:bodyPr/>
                    <a:lstStyle/>
                    <a:p>
                      <a:pPr marL="171450" indent="-171450">
                        <a:buFont typeface="Arial" panose="020B0604020202020204" pitchFamily="34" charset="0"/>
                        <a:buChar char="•"/>
                      </a:pPr>
                      <a:r>
                        <a:rPr lang="en-US" sz="900" b="1" dirty="0"/>
                        <a:t>Described the 3 methods of heat transfer</a:t>
                      </a:r>
                    </a:p>
                    <a:p>
                      <a:pPr marL="171450" indent="-171450">
                        <a:buFont typeface="Arial" panose="020B0604020202020204" pitchFamily="34" charset="0"/>
                        <a:buChar char="•"/>
                      </a:pPr>
                      <a:r>
                        <a:rPr lang="en-US" sz="900" b="1" dirty="0"/>
                        <a:t>Poem made was logical</a:t>
                      </a:r>
                    </a:p>
                    <a:p>
                      <a:pPr marL="171450" indent="-171450">
                        <a:buFont typeface="Arial" panose="020B0604020202020204" pitchFamily="34" charset="0"/>
                        <a:buChar char="•"/>
                      </a:pPr>
                      <a:r>
                        <a:rPr lang="en-US" sz="900" b="1" dirty="0"/>
                        <a:t>Included important information specific to each method of heat transfer</a:t>
                      </a:r>
                    </a:p>
                    <a:p>
                      <a:pPr marL="171450" indent="-171450">
                        <a:buFont typeface="Arial" panose="020B0604020202020204" pitchFamily="34" charset="0"/>
                        <a:buChar char="•"/>
                      </a:pPr>
                      <a:r>
                        <a:rPr lang="en-US" sz="900" b="1" dirty="0"/>
                        <a:t>Illustration</a:t>
                      </a:r>
                    </a:p>
                    <a:p>
                      <a:pPr marL="0" indent="0">
                        <a:buFont typeface="Arial" panose="020B0604020202020204" pitchFamily="34" charset="0"/>
                        <a:buNone/>
                      </a:pPr>
                      <a:endParaRPr lang="en-US" sz="900" b="1" dirty="0"/>
                    </a:p>
                  </a:txBody>
                  <a:tcPr anchor="ct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942107930"/>
                  </a:ext>
                </a:extLst>
              </a:tr>
            </a:tbl>
          </a:graphicData>
        </a:graphic>
      </p:graphicFrame>
    </p:spTree>
    <p:extLst>
      <p:ext uri="{BB962C8B-B14F-4D97-AF65-F5344CB8AC3E}">
        <p14:creationId xmlns:p14="http://schemas.microsoft.com/office/powerpoint/2010/main" val="82236856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87</TotalTime>
  <Words>367</Words>
  <Application>Microsoft Office PowerPoint</Application>
  <PresentationFormat>Widescreen</PresentationFormat>
  <Paragraphs>61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Gill Sans MT</vt:lpstr>
      <vt:lpstr>Parcel</vt:lpstr>
      <vt:lpstr>Energy Writers Workshop</vt:lpstr>
      <vt:lpstr>What You Need to Know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Writers Workshop</dc:title>
  <dc:creator>Austin, Alexis B</dc:creator>
  <cp:lastModifiedBy>Austin, Alexis B</cp:lastModifiedBy>
  <cp:revision>9</cp:revision>
  <cp:lastPrinted>2019-02-11T15:06:45Z</cp:lastPrinted>
  <dcterms:created xsi:type="dcterms:W3CDTF">2019-02-07T16:04:29Z</dcterms:created>
  <dcterms:modified xsi:type="dcterms:W3CDTF">2019-02-11T15:08:58Z</dcterms:modified>
</cp:coreProperties>
</file>